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70" r:id="rId3"/>
    <p:sldId id="256" r:id="rId4"/>
    <p:sldId id="258" r:id="rId5"/>
    <p:sldId id="261" r:id="rId6"/>
    <p:sldId id="263" r:id="rId7"/>
    <p:sldId id="262" r:id="rId8"/>
    <p:sldId id="264" r:id="rId9"/>
    <p:sldId id="265" r:id="rId10"/>
    <p:sldId id="266" r:id="rId11"/>
    <p:sldId id="257" r:id="rId12"/>
    <p:sldId id="25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2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073776" cy="706964"/>
          </a:xfrm>
        </p:spPr>
        <p:txBody>
          <a:bodyPr/>
          <a:lstStyle/>
          <a:p>
            <a:r>
              <a:rPr lang="pl-PL" dirty="0" smtClean="0"/>
              <a:t>Ale co ma Active Directory do RADIUS?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4" y="2603500"/>
            <a:ext cx="9208245" cy="3416300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pl-PL" sz="2400" dirty="0" smtClean="0"/>
              <a:t>Microsoft udostępnia dostęp do bazy </a:t>
            </a:r>
            <a:r>
              <a:rPr lang="pl-PL" sz="2400" dirty="0" err="1" smtClean="0"/>
              <a:t>userów</a:t>
            </a:r>
            <a:r>
              <a:rPr lang="pl-PL" sz="2400" dirty="0" smtClean="0"/>
              <a:t> poprzez NPS</a:t>
            </a:r>
          </a:p>
          <a:p>
            <a:pPr>
              <a:lnSpc>
                <a:spcPct val="250000"/>
              </a:lnSpc>
            </a:pPr>
            <a:r>
              <a:rPr lang="pl-PL" sz="2400" dirty="0" smtClean="0"/>
              <a:t>NPS to nic innego jak rozbudowany </a:t>
            </a:r>
            <a:r>
              <a:rPr lang="pl-PL" sz="2400" dirty="0" err="1" smtClean="0"/>
              <a:t>server</a:t>
            </a:r>
            <a:r>
              <a:rPr lang="pl-PL" sz="2400" dirty="0" smtClean="0"/>
              <a:t> RADIUS</a:t>
            </a:r>
          </a:p>
          <a:p>
            <a:pPr>
              <a:lnSpc>
                <a:spcPct val="250000"/>
              </a:lnSpc>
            </a:pPr>
            <a:r>
              <a:rPr lang="pl-PL" sz="2400" dirty="0" smtClean="0"/>
              <a:t>Akceptuje zapytania od MT i sprawdza w bazie AD.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27505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Korzyści płynące z takiego rozwiązania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dirty="0" smtClean="0"/>
              <a:t>Bezpieczny zdalny dostęp dla użytkowników mobilnych</a:t>
            </a:r>
          </a:p>
          <a:p>
            <a:pPr>
              <a:lnSpc>
                <a:spcPct val="150000"/>
              </a:lnSpc>
            </a:pPr>
            <a:r>
              <a:rPr lang="pl-PL" sz="2000" dirty="0" smtClean="0"/>
              <a:t>Spójna baza danych użytkowników</a:t>
            </a:r>
          </a:p>
          <a:p>
            <a:pPr>
              <a:lnSpc>
                <a:spcPct val="150000"/>
              </a:lnSpc>
            </a:pPr>
            <a:r>
              <a:rPr lang="pl-PL" sz="2000" dirty="0" smtClean="0"/>
              <a:t>Bezpieczna polityka haseł (spójna z domeną)</a:t>
            </a:r>
          </a:p>
          <a:p>
            <a:pPr>
              <a:lnSpc>
                <a:spcPct val="150000"/>
              </a:lnSpc>
            </a:pPr>
            <a:r>
              <a:rPr lang="pl-PL" sz="2000" dirty="0" smtClean="0"/>
              <a:t>Wygodne zarządzanie użytkownikami z „jednego miejsca”</a:t>
            </a:r>
          </a:p>
          <a:p>
            <a:pPr>
              <a:lnSpc>
                <a:spcPct val="150000"/>
              </a:lnSpc>
            </a:pPr>
            <a:r>
              <a:rPr lang="pl-PL" sz="2000" dirty="0" smtClean="0"/>
              <a:t>Stosowanie zasad grupy do użytkowników zdalnych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86944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Schemat sieci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66" y="2981608"/>
            <a:ext cx="10058400" cy="29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62278" y="1584347"/>
            <a:ext cx="8825658" cy="2677648"/>
          </a:xfrm>
        </p:spPr>
        <p:txBody>
          <a:bodyPr/>
          <a:lstStyle/>
          <a:p>
            <a:pPr algn="ctr"/>
            <a:r>
              <a:rPr lang="pl-PL" sz="16600" dirty="0" smtClean="0"/>
              <a:t>DEMO</a:t>
            </a:r>
            <a:endParaRPr lang="pl-PL" sz="1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62773" y="4261995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Start części praktycznej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127638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Adresacja sieci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66" y="2981608"/>
            <a:ext cx="10058400" cy="294647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719156" y="4454843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10.10.10.1</a:t>
            </a:r>
            <a:endParaRPr lang="pl-PL" sz="20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424638" y="3381718"/>
            <a:ext cx="2617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  <a:r>
              <a:rPr lang="pl-PL" sz="2000" b="1" dirty="0"/>
              <a:t>213.241.123.216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005178" y="4454843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10.10.10.2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0419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06" y="5173678"/>
            <a:ext cx="3096877" cy="58126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249" y="5094401"/>
            <a:ext cx="2925357" cy="7432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236" y="5170242"/>
            <a:ext cx="3201905" cy="58469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03775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28610"/>
            <a:ext cx="12192000" cy="52938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7247" y="1799765"/>
            <a:ext cx="3869842" cy="103599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6983"/>
            <a:ext cx="12192000" cy="72157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468137" y="151680"/>
            <a:ext cx="2887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Sponsorzy:</a:t>
            </a:r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037221" y="3660772"/>
            <a:ext cx="2887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 smtClean="0">
                <a:solidFill>
                  <a:schemeClr val="bg1"/>
                </a:solidFill>
              </a:rPr>
              <a:t>Media:</a:t>
            </a:r>
            <a:endParaRPr lang="pl-PL" sz="3000" dirty="0">
              <a:solidFill>
                <a:schemeClr val="bg1"/>
              </a:solidFill>
            </a:endParaRPr>
          </a:p>
        </p:txBody>
      </p:sp>
      <p:pic>
        <p:nvPicPr>
          <p:cNvPr id="16" name="Obraz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82" y="1900774"/>
            <a:ext cx="3968886" cy="914214"/>
          </a:xfrm>
          <a:prstGeom prst="rect">
            <a:avLst/>
          </a:prstGeom>
          <a:noFill/>
          <a:extLst/>
        </p:spPr>
      </p:pic>
      <p:pic>
        <p:nvPicPr>
          <p:cNvPr id="1026" name="Picture 2" descr="https://scontent-frt3-2.xx.fbcdn.net/v/t35.0-12/23469012_10214450087228819_2012179369_o.png?oh=e3a20ad63cf1aafe4ee94873361a1af2&amp;oe=5A06969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702" y="1819121"/>
            <a:ext cx="1820862" cy="113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1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54214" y="756458"/>
            <a:ext cx="8825658" cy="3447345"/>
          </a:xfrm>
        </p:spPr>
        <p:txBody>
          <a:bodyPr/>
          <a:lstStyle/>
          <a:p>
            <a:pPr algn="ctr"/>
            <a:r>
              <a:rPr lang="pl-PL" dirty="0"/>
              <a:t>Integracja uwierzytelniania tunelu L2TP/</a:t>
            </a:r>
            <a:r>
              <a:rPr lang="pl-PL" dirty="0" err="1"/>
              <a:t>IPsec</a:t>
            </a:r>
            <a:r>
              <a:rPr lang="pl-PL" dirty="0"/>
              <a:t> z Microsoft Active Directory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45653" y="4630189"/>
            <a:ext cx="8825658" cy="106680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a-DK" dirty="0"/>
              <a:t>MBUM</a:t>
            </a:r>
          </a:p>
          <a:p>
            <a:pPr algn="ctr"/>
            <a:r>
              <a:rPr lang="da-DK" dirty="0"/>
              <a:t>9/11/2017</a:t>
            </a:r>
          </a:p>
          <a:p>
            <a:pPr algn="ctr"/>
            <a:r>
              <a:rPr lang="da-DK" dirty="0"/>
              <a:t>Mikrotik Beer User Meeting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246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Kilka słów o mnie.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5" y="2603500"/>
            <a:ext cx="4988150" cy="3416300"/>
          </a:xfrm>
        </p:spPr>
        <p:txBody>
          <a:bodyPr/>
          <a:lstStyle/>
          <a:p>
            <a:r>
              <a:rPr lang="pl-PL" dirty="0" smtClean="0"/>
              <a:t>Damian Mac</a:t>
            </a:r>
          </a:p>
          <a:p>
            <a:r>
              <a:rPr lang="pl-PL" dirty="0"/>
              <a:t>MTCNA, MTCRE, </a:t>
            </a:r>
            <a:r>
              <a:rPr lang="pl-PL" dirty="0" smtClean="0"/>
              <a:t>MTCTCE</a:t>
            </a:r>
          </a:p>
          <a:p>
            <a:r>
              <a:rPr lang="pl-PL" dirty="0" smtClean="0"/>
              <a:t>13 lat związany z branżą </a:t>
            </a:r>
            <a:r>
              <a:rPr lang="pl-PL" dirty="0" err="1" smtClean="0"/>
              <a:t>iT</a:t>
            </a:r>
            <a:endParaRPr lang="pl-PL" dirty="0" smtClean="0"/>
          </a:p>
          <a:p>
            <a:r>
              <a:rPr lang="pl-PL" dirty="0" smtClean="0"/>
              <a:t>Administracja infrastrukturą serwerową</a:t>
            </a:r>
          </a:p>
          <a:p>
            <a:r>
              <a:rPr lang="pl-PL" dirty="0" smtClean="0"/>
              <a:t>Monitoring usług sieciowych</a:t>
            </a:r>
          </a:p>
          <a:p>
            <a:r>
              <a:rPr lang="pl-PL" dirty="0" smtClean="0"/>
              <a:t>Tunele VPN</a:t>
            </a:r>
          </a:p>
          <a:p>
            <a:r>
              <a:rPr lang="pl-PL" dirty="0" smtClean="0"/>
              <a:t>CCTV, KD, SSP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527" y="2693323"/>
            <a:ext cx="3143163" cy="3143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491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Kilka gram teorii – AD M$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4" y="2603500"/>
            <a:ext cx="9701467" cy="34163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pl-PL" dirty="0"/>
              <a:t>Active Directory, AD – usługa katalogowa (hierarchiczna baza danych) dla systemów Windows – </a:t>
            </a:r>
            <a:r>
              <a:rPr lang="pl-PL" dirty="0" smtClean="0"/>
              <a:t>Windows Server 2016, Windows </a:t>
            </a:r>
            <a:r>
              <a:rPr lang="pl-PL" dirty="0"/>
              <a:t>Server 2012, Windows Server 2008, Windows Server 2003 oraz Windows 2000, będąca implementacją protokołu LDAP</a:t>
            </a:r>
            <a:r>
              <a:rPr lang="pl-PL" dirty="0" smtClean="0"/>
              <a:t>. Upubliczniona w 1999 r pod nazwą NT Directory Service przed premierą Windows 2000 Server. (źródło: </a:t>
            </a:r>
            <a:r>
              <a:rPr lang="pl-PL" dirty="0" err="1" smtClean="0"/>
              <a:t>wikipedia</a:t>
            </a:r>
            <a:r>
              <a:rPr lang="pl-PL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28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Kilka gram teorii – VPN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5" y="2603500"/>
            <a:ext cx="10083852" cy="34163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/>
              <a:t>VPN </a:t>
            </a:r>
            <a:r>
              <a:rPr lang="pl-PL" dirty="0"/>
              <a:t>- VPN (ang. Virtual </a:t>
            </a:r>
            <a:r>
              <a:rPr lang="pl-PL" dirty="0" err="1"/>
              <a:t>Private</a:t>
            </a:r>
            <a:r>
              <a:rPr lang="pl-PL" dirty="0"/>
              <a:t> Network, Wirtualna Sieć Prywatna) – tunel, przez który płynie ruch w ramach sieci prywatnej pomiędzy klientami końcowymi za pośrednictwem publicznej sieci (takiej jak Internet) w taki sposób, że węzły tej sieci są przezroczyste dla przesyłanych w ten sposób pakietów. </a:t>
            </a:r>
            <a:r>
              <a:rPr lang="pl-PL" b="1" dirty="0"/>
              <a:t>Można opcjonalnie </a:t>
            </a:r>
            <a:r>
              <a:rPr lang="pl-PL" dirty="0"/>
              <a:t>kompresować lub </a:t>
            </a:r>
            <a:r>
              <a:rPr lang="pl-PL" b="1" dirty="0"/>
              <a:t>szyfrować</a:t>
            </a:r>
            <a:r>
              <a:rPr lang="pl-PL" dirty="0"/>
              <a:t> przesyłane dane w celu zapewnienia lepszej jakości lub większego poziomu bezpieczeństwa</a:t>
            </a:r>
            <a:r>
              <a:rPr lang="pl-PL" dirty="0" smtClean="0"/>
              <a:t>. </a:t>
            </a:r>
            <a:r>
              <a:rPr lang="pl-PL" dirty="0"/>
              <a:t>(źródło: </a:t>
            </a:r>
            <a:r>
              <a:rPr lang="pl-PL" dirty="0" err="1"/>
              <a:t>wikipedia</a:t>
            </a:r>
            <a:r>
              <a:rPr lang="pl-PL" dirty="0" smtClean="0"/>
              <a:t>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641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Kilka gram teorii - RADIUS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3" y="2836255"/>
            <a:ext cx="9959162" cy="38056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 smtClean="0"/>
              <a:t>RADIUS </a:t>
            </a:r>
            <a:r>
              <a:rPr lang="pl-PL" dirty="0"/>
              <a:t>- (ang. Remote </a:t>
            </a:r>
            <a:r>
              <a:rPr lang="pl-PL" dirty="0" err="1"/>
              <a:t>Authentication</a:t>
            </a:r>
            <a:r>
              <a:rPr lang="pl-PL" dirty="0"/>
              <a:t> </a:t>
            </a:r>
            <a:r>
              <a:rPr lang="pl-PL" dirty="0" err="1"/>
              <a:t>Dial</a:t>
            </a:r>
            <a:r>
              <a:rPr lang="pl-PL" dirty="0"/>
              <a:t> In User Service) – usługa zdalnego uwierzytelniania użytkowników, którzy </a:t>
            </a:r>
            <a:r>
              <a:rPr lang="pl-PL" dirty="0" err="1"/>
              <a:t>wdzwaniają</a:t>
            </a:r>
            <a:r>
              <a:rPr lang="pl-PL" dirty="0"/>
              <a:t> się do systemu (poprzez usługę „połączenie wdzwaniane</a:t>
            </a:r>
            <a:r>
              <a:rPr lang="pl-PL" dirty="0" smtClean="0"/>
              <a:t>”). Obecnie </a:t>
            </a:r>
            <a:r>
              <a:rPr lang="pl-PL" dirty="0"/>
              <a:t>jest najpopularniejszym protokołem uwierzytelniania i autoryzowania użytkowników sieci telefonicznych i tunelowych. Używany jest także w sieciach bezprzewodowych</a:t>
            </a:r>
            <a:r>
              <a:rPr lang="pl-PL" dirty="0" smtClean="0"/>
              <a:t>. </a:t>
            </a:r>
            <a:r>
              <a:rPr lang="pl-PL" dirty="0"/>
              <a:t>(źródło: </a:t>
            </a:r>
            <a:r>
              <a:rPr lang="pl-PL" dirty="0" err="1"/>
              <a:t>wikipedia</a:t>
            </a:r>
            <a:r>
              <a:rPr lang="pl-PL" dirty="0" smtClean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38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Kilka gram teorii – RADIUS (działanie)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3" y="2528683"/>
            <a:ext cx="10009038" cy="3805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 odpowiedzi na próbę zalogowania się użytkownika do sieci serwer dostępowy </a:t>
            </a:r>
            <a:r>
              <a:rPr lang="pl-PL" dirty="0" smtClean="0"/>
              <a:t>generuje </a:t>
            </a:r>
            <a:r>
              <a:rPr lang="pl-PL" dirty="0"/>
              <a:t>zapytanie o dane użytkownika, w tym jego identyfikator i </a:t>
            </a:r>
            <a:r>
              <a:rPr lang="pl-PL" dirty="0" smtClean="0"/>
              <a:t>hasło, (…) identyfikator </a:t>
            </a:r>
            <a:r>
              <a:rPr lang="pl-PL" dirty="0"/>
              <a:t>wraz z zakodowanym hasłem zostają wysłane do serwera RADIUS-a, </a:t>
            </a:r>
            <a:r>
              <a:rPr lang="pl-PL" dirty="0" smtClean="0"/>
              <a:t>(…). Po </a:t>
            </a:r>
            <a:r>
              <a:rPr lang="pl-PL" dirty="0"/>
              <a:t>sprawdzeniu danych użytkownika skutkiem ich skonfrontowania z zawartością własnych baz danych serwer RADIUS może odpowiedzieć jednym z następujących </a:t>
            </a:r>
            <a:r>
              <a:rPr lang="pl-PL" dirty="0" smtClean="0"/>
              <a:t>komunikatów:</a:t>
            </a:r>
          </a:p>
          <a:p>
            <a:pPr lvl="1" algn="just">
              <a:lnSpc>
                <a:spcPct val="150000"/>
              </a:lnSpc>
            </a:pPr>
            <a:r>
              <a:rPr lang="pl-PL" b="1" dirty="0" smtClean="0"/>
              <a:t>ACCEPT</a:t>
            </a:r>
            <a:r>
              <a:rPr lang="pl-PL" dirty="0" smtClean="0"/>
              <a:t> </a:t>
            </a:r>
            <a:r>
              <a:rPr lang="pl-PL" dirty="0"/>
              <a:t>– oznacza sukces </a:t>
            </a:r>
            <a:r>
              <a:rPr lang="pl-PL" dirty="0" smtClean="0"/>
              <a:t>uwierzytelniania,</a:t>
            </a:r>
          </a:p>
          <a:p>
            <a:pPr lvl="1" algn="just">
              <a:lnSpc>
                <a:spcPct val="150000"/>
              </a:lnSpc>
            </a:pPr>
            <a:r>
              <a:rPr lang="pl-PL" b="1" dirty="0" smtClean="0"/>
              <a:t>REJECT</a:t>
            </a:r>
            <a:r>
              <a:rPr lang="pl-PL" dirty="0" smtClean="0"/>
              <a:t> </a:t>
            </a:r>
            <a:r>
              <a:rPr lang="pl-PL" dirty="0"/>
              <a:t>– użytkownik nie został poprawnie uwierzytelniony, dostęp do zasobów sieci jest </a:t>
            </a:r>
            <a:r>
              <a:rPr lang="pl-PL" dirty="0" smtClean="0"/>
              <a:t>zabroniony,</a:t>
            </a:r>
          </a:p>
          <a:p>
            <a:pPr lvl="1" algn="just">
              <a:lnSpc>
                <a:spcPct val="150000"/>
              </a:lnSpc>
            </a:pPr>
            <a:r>
              <a:rPr lang="pl-PL" b="1" dirty="0" smtClean="0"/>
              <a:t>CHALLENGE</a:t>
            </a:r>
            <a:r>
              <a:rPr lang="pl-PL" dirty="0" smtClean="0"/>
              <a:t> </a:t>
            </a:r>
            <a:r>
              <a:rPr lang="pl-PL" dirty="0"/>
              <a:t>– prośba o wprowadzenie dodatkowych danych uwierzytelniających.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72071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Kilka gram teorii – RADIUS (działanie)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23" y="2380507"/>
            <a:ext cx="1505222" cy="1906614"/>
          </a:xfrm>
          <a:prstGeom prst="rect">
            <a:avLst/>
          </a:prstGeom>
        </p:spPr>
      </p:pic>
      <p:pic>
        <p:nvPicPr>
          <p:cNvPr id="3074" name="Picture 2" descr="Znalezione obrazy dla zapytania user with 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" y="4025646"/>
            <a:ext cx="1673889" cy="167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nalezione obrazy dla zapytania mikrot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91" y="4377864"/>
            <a:ext cx="2479560" cy="9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N network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798" y="4761818"/>
            <a:ext cx="1873135" cy="18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ążkowana strzałka w prawo 6"/>
          <p:cNvSpPr/>
          <p:nvPr/>
        </p:nvSpPr>
        <p:spPr>
          <a:xfrm>
            <a:off x="1531932" y="4526126"/>
            <a:ext cx="1202361" cy="565265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ygięta w górę 8"/>
          <p:cNvSpPr/>
          <p:nvPr/>
        </p:nvSpPr>
        <p:spPr>
          <a:xfrm>
            <a:off x="5668671" y="4437454"/>
            <a:ext cx="1995674" cy="742608"/>
          </a:xfrm>
          <a:prstGeom prst="bent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ygięta w górę 13"/>
          <p:cNvSpPr/>
          <p:nvPr/>
        </p:nvSpPr>
        <p:spPr>
          <a:xfrm rot="10800000">
            <a:off x="3923607" y="3560090"/>
            <a:ext cx="2609889" cy="742608"/>
          </a:xfrm>
          <a:prstGeom prst="bent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ygięta w górę 14"/>
          <p:cNvSpPr/>
          <p:nvPr/>
        </p:nvSpPr>
        <p:spPr>
          <a:xfrm rot="5400000">
            <a:off x="6050178" y="3459542"/>
            <a:ext cx="706579" cy="4782794"/>
          </a:xfrm>
          <a:prstGeom prst="bent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420403" y="4118033"/>
            <a:ext cx="175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Mogę wejść?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5668671" y="4604708"/>
            <a:ext cx="175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Jest na liście?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4319675" y="3169402"/>
            <a:ext cx="208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Jest. Wpuść go.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5535659" y="5591225"/>
            <a:ext cx="175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Zestaw VPN.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67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15" grpId="0" animBg="1"/>
      <p:bldP spid="11" grpId="0"/>
      <p:bldP spid="17" grpId="0"/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222</TotalTime>
  <Words>459</Words>
  <Application>Microsoft Office PowerPoint</Application>
  <PresentationFormat>Panoramiczny</PresentationFormat>
  <Paragraphs>47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Jon (sala konferencyjna)</vt:lpstr>
      <vt:lpstr>Prezentacja programu PowerPoint</vt:lpstr>
      <vt:lpstr>Prezentacja programu PowerPoint</vt:lpstr>
      <vt:lpstr>Integracja uwierzytelniania tunelu L2TP/IPsec z Microsoft Active Directory</vt:lpstr>
      <vt:lpstr>Kilka słów o mnie.</vt:lpstr>
      <vt:lpstr>Kilka gram teorii – AD M$</vt:lpstr>
      <vt:lpstr>Kilka gram teorii – VPN</vt:lpstr>
      <vt:lpstr>Kilka gram teorii - RADIUS</vt:lpstr>
      <vt:lpstr>Kilka gram teorii – RADIUS (działanie)</vt:lpstr>
      <vt:lpstr>Kilka gram teorii – RADIUS (działanie)</vt:lpstr>
      <vt:lpstr>Ale co ma Active Directory do RADIUS?</vt:lpstr>
      <vt:lpstr>Korzyści płynące z takiego rozwiązania</vt:lpstr>
      <vt:lpstr>Schemat sieci</vt:lpstr>
      <vt:lpstr>DEMO</vt:lpstr>
      <vt:lpstr>Adresacja sieci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Integracja uwierzytelniania tunelu L2TP/IPsec z Microsoft Active Directory</dc:title>
  <dc:creator>Damian</dc:creator>
  <cp:lastModifiedBy>Damian Mac</cp:lastModifiedBy>
  <cp:revision>23</cp:revision>
  <dcterms:created xsi:type="dcterms:W3CDTF">2017-10-29T09:16:55Z</dcterms:created>
  <dcterms:modified xsi:type="dcterms:W3CDTF">2017-11-13T16:22:02Z</dcterms:modified>
</cp:coreProperties>
</file>