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2" r:id="rId3"/>
    <p:sldId id="263" r:id="rId4"/>
    <p:sldId id="267" r:id="rId5"/>
    <p:sldId id="265" r:id="rId6"/>
    <p:sldId id="264" r:id="rId7"/>
    <p:sldId id="268" r:id="rId8"/>
    <p:sldId id="26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2" r:id="rId30"/>
    <p:sldId id="291" r:id="rId31"/>
    <p:sldId id="293" r:id="rId32"/>
    <p:sldId id="294"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2846C-D209-4EC3-BF63-AA7B679D2F34}" type="datetimeFigureOut">
              <a:rPr lang="pl-PL" smtClean="0"/>
              <a:pPr/>
              <a:t>2017-11-13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0ABDC-FB88-4407-B65C-F33AC90E253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CF0ABDC-FB88-4407-B65C-F33AC90E2536}" type="slidenum">
              <a:rPr lang="pl-PL" smtClean="0"/>
              <a:pPr/>
              <a:t>4</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4800"/>
            </a:lvl1pPr>
          </a:lstStyle>
          <a:p>
            <a:r>
              <a:rPr lang="pl-PL" smtClean="0"/>
              <a:t>Kliknij, aby edytować styl</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B4EBA390-F151-4E6B-82CD-4CE3528CE174}" type="datetimeFigureOut">
              <a:rPr lang="pl-PL" smtClean="0"/>
              <a:pPr/>
              <a:t>2017-11-13</a:t>
            </a:fld>
            <a:endParaRPr lang="pl-PL"/>
          </a:p>
        </p:txBody>
      </p:sp>
      <p:sp>
        <p:nvSpPr>
          <p:cNvPr id="5" name="Footer Placeholder 4"/>
          <p:cNvSpPr>
            <a:spLocks noGrp="1"/>
          </p:cNvSpPr>
          <p:nvPr>
            <p:ph type="ftr" sz="quarter" idx="11"/>
          </p:nvPr>
        </p:nvSpPr>
        <p:spPr>
          <a:xfrm>
            <a:off x="1407318" y="5410202"/>
            <a:ext cx="3843665" cy="365125"/>
          </a:xfrm>
        </p:spPr>
        <p:txBody>
          <a:bodyPr/>
          <a:lstStyle/>
          <a:p>
            <a:endParaRPr lang="pl-PL"/>
          </a:p>
        </p:txBody>
      </p:sp>
      <p:sp>
        <p:nvSpPr>
          <p:cNvPr id="6" name="Slide Number Placeholder 5"/>
          <p:cNvSpPr>
            <a:spLocks noGrp="1"/>
          </p:cNvSpPr>
          <p:nvPr>
            <p:ph type="sldNum" sz="quarter" idx="12"/>
          </p:nvPr>
        </p:nvSpPr>
        <p:spPr>
          <a:xfrm>
            <a:off x="7422684" y="5410200"/>
            <a:ext cx="578317" cy="365125"/>
          </a:xfrm>
        </p:spPr>
        <p:txBody>
          <a:bodyPr/>
          <a:lstStyle/>
          <a:p>
            <a:fld id="{9E0AC6C1-017F-4651-BC38-2DC021A90B0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smtClean="0"/>
              <a:t>Kliknij ikonę, aby dodać obraz</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pl-PL" smtClean="0"/>
              <a:t>Kliknij, aby edytować styl</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pl-PL" smtClean="0"/>
              <a:t>Kliknij, aby edytować styl</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0AC6C1-017F-4651-BC38-2DC021A90B00}" type="slidenum">
              <a:rPr lang="pl-PL" smtClean="0"/>
              <a:pPr/>
              <a:t>‹#›</a:t>
            </a:fld>
            <a:endParaRPr lang="pl-PL"/>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pl-PL" smtClean="0"/>
              <a:t>Kliknij, aby edytować styl</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pl-PL" smtClean="0"/>
              <a:t>Kliknij, aby edytować styl</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856058" y="3073398"/>
            <a:ext cx="3658793" cy="27178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3073398"/>
            <a:ext cx="3656408" cy="27178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4EBA390-F151-4E6B-82CD-4CE3528CE174}" type="datetimeFigureOut">
              <a:rPr lang="pl-PL" smtClean="0"/>
              <a:pPr/>
              <a:t>2017-11-13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0AC6C1-017F-4651-BC38-2DC021A90B00}"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EBA390-F151-4E6B-82CD-4CE3528CE174}" type="datetimeFigureOut">
              <a:rPr lang="pl-PL" smtClean="0"/>
              <a:pPr/>
              <a:t>2017-11-13</a:t>
            </a:fld>
            <a:endParaRPr lang="pl-PL"/>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E0AC6C1-017F-4651-BC38-2DC021A90B00}"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mikrotik.com/download"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ikrotik.com/download"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p:txBody>
          <a:bodyPr>
            <a:normAutofit/>
          </a:bodyPr>
          <a:lstStyle/>
          <a:p>
            <a:r>
              <a:rPr lang="pl-PL" dirty="0" smtClean="0"/>
              <a:t>MIKROTIK THE DUDE</a:t>
            </a:r>
            <a:br>
              <a:rPr lang="pl-PL" dirty="0" smtClean="0"/>
            </a:br>
            <a:r>
              <a:rPr lang="pl-PL" dirty="0" smtClean="0"/>
              <a:t>MONITOROWANIE</a:t>
            </a:r>
            <a:endParaRPr lang="pl-PL" dirty="0"/>
          </a:p>
        </p:txBody>
      </p:sp>
      <p:sp>
        <p:nvSpPr>
          <p:cNvPr id="5" name="pole tekstowe 4"/>
          <p:cNvSpPr txBox="1"/>
          <p:nvPr/>
        </p:nvSpPr>
        <p:spPr>
          <a:xfrm>
            <a:off x="0" y="4286256"/>
            <a:ext cx="9144000" cy="369332"/>
          </a:xfrm>
          <a:prstGeom prst="rect">
            <a:avLst/>
          </a:prstGeom>
          <a:noFill/>
        </p:spPr>
        <p:txBody>
          <a:bodyPr wrap="square" rtlCol="0">
            <a:spAutoFit/>
          </a:bodyPr>
          <a:lstStyle/>
          <a:p>
            <a:pPr algn="ctr"/>
            <a:r>
              <a:rPr lang="pl-PL" dirty="0" smtClean="0"/>
              <a:t>Wojciech Kujawa</a:t>
            </a:r>
            <a:endParaRPr lang="pl-PL" dirty="0"/>
          </a:p>
        </p:txBody>
      </p:sp>
      <p:pic>
        <p:nvPicPr>
          <p:cNvPr id="2050" name="Picture 2" descr="C:\Users\PanWojciech\Desktop\Dude-icon.png"/>
          <p:cNvPicPr>
            <a:picLocks noChangeAspect="1" noChangeArrowheads="1"/>
          </p:cNvPicPr>
          <p:nvPr/>
        </p:nvPicPr>
        <p:blipFill>
          <a:blip r:embed="rId2"/>
          <a:srcRect/>
          <a:stretch>
            <a:fillRect/>
          </a:stretch>
        </p:blipFill>
        <p:spPr bwMode="auto">
          <a:xfrm>
            <a:off x="7643826" y="0"/>
            <a:ext cx="1500174" cy="1500174"/>
          </a:xfrm>
          <a:prstGeom prst="rect">
            <a:avLst/>
          </a:prstGeom>
          <a:noFill/>
        </p:spPr>
      </p:pic>
      <p:pic>
        <p:nvPicPr>
          <p:cNvPr id="2051" name="Picture 3" descr="C:\Users\PanWojciech\Desktop\unnamed.png"/>
          <p:cNvPicPr>
            <a:picLocks noChangeAspect="1" noChangeArrowheads="1"/>
          </p:cNvPicPr>
          <p:nvPr/>
        </p:nvPicPr>
        <p:blipFill>
          <a:blip r:embed="rId3"/>
          <a:srcRect/>
          <a:stretch>
            <a:fillRect/>
          </a:stretch>
        </p:blipFill>
        <p:spPr bwMode="auto">
          <a:xfrm>
            <a:off x="0" y="0"/>
            <a:ext cx="1509731" cy="15097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instalacja</a:t>
            </a:r>
            <a:endParaRPr lang="pl-PL" dirty="0"/>
          </a:p>
        </p:txBody>
      </p:sp>
      <p:sp>
        <p:nvSpPr>
          <p:cNvPr id="6" name="pole tekstowe 5"/>
          <p:cNvSpPr txBox="1"/>
          <p:nvPr/>
        </p:nvSpPr>
        <p:spPr>
          <a:xfrm>
            <a:off x="642910" y="1142984"/>
            <a:ext cx="8143932" cy="1200329"/>
          </a:xfrm>
          <a:prstGeom prst="rect">
            <a:avLst/>
          </a:prstGeom>
          <a:noFill/>
        </p:spPr>
        <p:txBody>
          <a:bodyPr wrap="square" rtlCol="0">
            <a:spAutoFit/>
          </a:bodyPr>
          <a:lstStyle/>
          <a:p>
            <a:r>
              <a:rPr lang="pl-PL" dirty="0" smtClean="0"/>
              <a:t>Jeżeli paczka zostanie poprawnie zainstalowana, po restarcie, na panelu bocznym, pojawi się dodatkowy przycisk</a:t>
            </a:r>
            <a:br>
              <a:rPr lang="pl-PL" dirty="0" smtClean="0"/>
            </a:br>
            <a:r>
              <a:rPr lang="pl-PL" dirty="0" smtClean="0"/>
              <a:t/>
            </a:r>
            <a:br>
              <a:rPr lang="pl-PL" dirty="0" smtClean="0"/>
            </a:br>
            <a:endParaRPr lang="pl-PL" dirty="0"/>
          </a:p>
        </p:txBody>
      </p:sp>
      <p:pic>
        <p:nvPicPr>
          <p:cNvPr id="4098" name="Picture 2" descr="C:\Users\PanWojciech\Desktop\mikrotik-winbox-menu-dude.png"/>
          <p:cNvPicPr>
            <a:picLocks noChangeAspect="1" noChangeArrowheads="1"/>
          </p:cNvPicPr>
          <p:nvPr/>
        </p:nvPicPr>
        <p:blipFill>
          <a:blip r:embed="rId2"/>
          <a:srcRect/>
          <a:stretch>
            <a:fillRect/>
          </a:stretch>
        </p:blipFill>
        <p:spPr bwMode="auto">
          <a:xfrm>
            <a:off x="4048125" y="1714488"/>
            <a:ext cx="1047750" cy="1809750"/>
          </a:xfrm>
          <a:prstGeom prst="rect">
            <a:avLst/>
          </a:prstGeom>
          <a:noFill/>
        </p:spPr>
      </p:pic>
      <p:sp>
        <p:nvSpPr>
          <p:cNvPr id="8" name="Prostokąt 7"/>
          <p:cNvSpPr/>
          <p:nvPr/>
        </p:nvSpPr>
        <p:spPr>
          <a:xfrm>
            <a:off x="642910" y="3571876"/>
            <a:ext cx="8215370" cy="1200329"/>
          </a:xfrm>
          <a:prstGeom prst="rect">
            <a:avLst/>
          </a:prstGeom>
        </p:spPr>
        <p:txBody>
          <a:bodyPr wrap="square">
            <a:spAutoFit/>
          </a:bodyPr>
          <a:lstStyle/>
          <a:p>
            <a:r>
              <a:rPr lang="pl-PL" dirty="0" smtClean="0"/>
              <a:t>W tym momencie serwer </a:t>
            </a:r>
            <a:r>
              <a:rPr lang="pl-PL" dirty="0" err="1" smtClean="0"/>
              <a:t>The</a:t>
            </a:r>
            <a:r>
              <a:rPr lang="pl-PL" dirty="0" smtClean="0"/>
              <a:t> </a:t>
            </a:r>
            <a:r>
              <a:rPr lang="pl-PL" dirty="0" err="1" smtClean="0"/>
              <a:t>Dude</a:t>
            </a:r>
            <a:r>
              <a:rPr lang="pl-PL" dirty="0" smtClean="0"/>
              <a:t> jest jeszcze nie aktywny. Aby go uruchomić musimy przejść do zakładki </a:t>
            </a:r>
            <a:r>
              <a:rPr lang="pl-PL" b="1" dirty="0" err="1" smtClean="0"/>
              <a:t>Dude</a:t>
            </a:r>
            <a:r>
              <a:rPr lang="pl-PL" dirty="0" smtClean="0"/>
              <a:t> w panelu bocznym wybrać </a:t>
            </a:r>
            <a:r>
              <a:rPr lang="pl-PL" b="1" dirty="0" err="1" smtClean="0"/>
              <a:t>Settings</a:t>
            </a:r>
            <a:r>
              <a:rPr lang="pl-PL" dirty="0" smtClean="0"/>
              <a:t>, następnie </a:t>
            </a:r>
            <a:r>
              <a:rPr lang="pl-PL" dirty="0" smtClean="0"/>
              <a:t>zaznaczyć </a:t>
            </a:r>
            <a:r>
              <a:rPr lang="pl-PL" b="1" dirty="0" err="1" smtClean="0"/>
              <a:t>Enable</a:t>
            </a:r>
            <a:r>
              <a:rPr lang="pl-PL" dirty="0" smtClean="0"/>
              <a:t> oraz potwierdzić </a:t>
            </a:r>
            <a:r>
              <a:rPr lang="pl-PL" b="1" dirty="0" smtClean="0"/>
              <a:t>OK</a:t>
            </a:r>
            <a:r>
              <a:rPr lang="pl-PL" dirty="0" smtClean="0"/>
              <a:t>. Do uruchomienia </a:t>
            </a:r>
            <a:r>
              <a:rPr lang="pl-PL" dirty="0" err="1" smtClean="0"/>
              <a:t>The</a:t>
            </a:r>
            <a:r>
              <a:rPr lang="pl-PL" dirty="0" smtClean="0"/>
              <a:t> </a:t>
            </a:r>
            <a:r>
              <a:rPr lang="pl-PL" dirty="0" err="1" smtClean="0"/>
              <a:t>Dude</a:t>
            </a:r>
            <a:r>
              <a:rPr lang="pl-PL" dirty="0" smtClean="0"/>
              <a:t> </a:t>
            </a:r>
            <a:r>
              <a:rPr lang="pl-PL" b="1" dirty="0" smtClean="0"/>
              <a:t>nie jest konieczny</a:t>
            </a:r>
            <a:r>
              <a:rPr lang="pl-PL" dirty="0" smtClean="0"/>
              <a:t> restart całej platformy.</a:t>
            </a:r>
            <a:endParaRPr lang="pl-PL" dirty="0"/>
          </a:p>
        </p:txBody>
      </p:sp>
      <p:pic>
        <p:nvPicPr>
          <p:cNvPr id="4099" name="Picture 3" descr="C:\Users\PanWojciech\Desktop\mikrotik-dude-enable.png"/>
          <p:cNvPicPr>
            <a:picLocks noChangeAspect="1" noChangeArrowheads="1"/>
          </p:cNvPicPr>
          <p:nvPr/>
        </p:nvPicPr>
        <p:blipFill>
          <a:blip r:embed="rId3"/>
          <a:srcRect/>
          <a:stretch>
            <a:fillRect/>
          </a:stretch>
        </p:blipFill>
        <p:spPr bwMode="auto">
          <a:xfrm>
            <a:off x="3475831" y="4929198"/>
            <a:ext cx="2192338" cy="11239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instalacja</a:t>
            </a:r>
            <a:endParaRPr lang="pl-PL" dirty="0"/>
          </a:p>
        </p:txBody>
      </p:sp>
      <p:sp>
        <p:nvSpPr>
          <p:cNvPr id="6" name="pole tekstowe 5"/>
          <p:cNvSpPr txBox="1"/>
          <p:nvPr/>
        </p:nvSpPr>
        <p:spPr>
          <a:xfrm>
            <a:off x="642910" y="1142984"/>
            <a:ext cx="8143932" cy="1200329"/>
          </a:xfrm>
          <a:prstGeom prst="rect">
            <a:avLst/>
          </a:prstGeom>
          <a:noFill/>
        </p:spPr>
        <p:txBody>
          <a:bodyPr wrap="square" rtlCol="0">
            <a:spAutoFit/>
          </a:bodyPr>
          <a:lstStyle/>
          <a:p>
            <a:r>
              <a:rPr lang="pl-PL" dirty="0" smtClean="0"/>
              <a:t>Możemy do niego się zalogować poprzez klienta Windows, którego również pobieramy z </a:t>
            </a:r>
            <a:r>
              <a:rPr lang="pl-PL" dirty="0" err="1" smtClean="0">
                <a:hlinkClick r:id="rId2"/>
              </a:rPr>
              <a:t>Mikrotik</a:t>
            </a:r>
            <a:r>
              <a:rPr lang="pl-PL" dirty="0" smtClean="0">
                <a:hlinkClick r:id="rId2"/>
              </a:rPr>
              <a:t> software </a:t>
            </a:r>
            <a:r>
              <a:rPr lang="pl-PL" dirty="0" err="1" smtClean="0">
                <a:hlinkClick r:id="rId2"/>
              </a:rPr>
              <a:t>download</a:t>
            </a:r>
            <a:r>
              <a:rPr lang="pl-PL" dirty="0" smtClean="0">
                <a:hlinkClick r:id="rId2"/>
              </a:rPr>
              <a:t> </a:t>
            </a:r>
            <a:r>
              <a:rPr lang="pl-PL" dirty="0" err="1" smtClean="0">
                <a:hlinkClick r:id="rId2"/>
              </a:rPr>
              <a:t>page</a:t>
            </a:r>
            <a:r>
              <a:rPr lang="pl-PL" dirty="0" smtClean="0"/>
              <a:t>.</a:t>
            </a:r>
            <a:br>
              <a:rPr lang="pl-PL" dirty="0" smtClean="0"/>
            </a:br>
            <a:r>
              <a:rPr lang="pl-PL" dirty="0" smtClean="0"/>
              <a:t/>
            </a:r>
            <a:br>
              <a:rPr lang="pl-PL" dirty="0" smtClean="0"/>
            </a:br>
            <a:endParaRPr lang="pl-PL" dirty="0"/>
          </a:p>
        </p:txBody>
      </p:sp>
      <p:pic>
        <p:nvPicPr>
          <p:cNvPr id="5122" name="Picture 2" descr="C:\Users\PanWojciech\Desktop\dude-klient-windows-start.png"/>
          <p:cNvPicPr>
            <a:picLocks noChangeAspect="1" noChangeArrowheads="1"/>
          </p:cNvPicPr>
          <p:nvPr/>
        </p:nvPicPr>
        <p:blipFill>
          <a:blip r:embed="rId3"/>
          <a:srcRect/>
          <a:stretch>
            <a:fillRect/>
          </a:stretch>
        </p:blipFill>
        <p:spPr bwMode="auto">
          <a:xfrm>
            <a:off x="285720" y="1857364"/>
            <a:ext cx="8448465" cy="1262073"/>
          </a:xfrm>
          <a:prstGeom prst="rect">
            <a:avLst/>
          </a:prstGeom>
          <a:noFill/>
        </p:spPr>
      </p:pic>
      <p:pic>
        <p:nvPicPr>
          <p:cNvPr id="5123" name="Picture 3" descr="C:\Users\PanWojciech\Desktop\dude-klient-windows-start-okno.png"/>
          <p:cNvPicPr>
            <a:picLocks noChangeAspect="1" noChangeArrowheads="1"/>
          </p:cNvPicPr>
          <p:nvPr/>
        </p:nvPicPr>
        <p:blipFill>
          <a:blip r:embed="rId4"/>
          <a:srcRect/>
          <a:stretch>
            <a:fillRect/>
          </a:stretch>
        </p:blipFill>
        <p:spPr bwMode="auto">
          <a:xfrm>
            <a:off x="2357422" y="3871604"/>
            <a:ext cx="4055334" cy="2439099"/>
          </a:xfrm>
          <a:prstGeom prst="rect">
            <a:avLst/>
          </a:prstGeom>
          <a:noFill/>
        </p:spPr>
      </p:pic>
      <p:sp>
        <p:nvSpPr>
          <p:cNvPr id="10" name="Prostokąt 9"/>
          <p:cNvSpPr/>
          <p:nvPr/>
        </p:nvSpPr>
        <p:spPr>
          <a:xfrm>
            <a:off x="714364" y="3143248"/>
            <a:ext cx="6643718" cy="369332"/>
          </a:xfrm>
          <a:prstGeom prst="rect">
            <a:avLst/>
          </a:prstGeom>
        </p:spPr>
        <p:txBody>
          <a:bodyPr wrap="square">
            <a:spAutoFit/>
          </a:bodyPr>
          <a:lstStyle/>
          <a:p>
            <a:r>
              <a:rPr lang="pl-PL" dirty="0" smtClean="0"/>
              <a:t>Po poprawnym zalogowaniu pojawi się poniższa plansza.</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Dodawanie hostów</a:t>
            </a:r>
            <a:endParaRPr lang="pl-PL" dirty="0"/>
          </a:p>
        </p:txBody>
      </p:sp>
      <p:pic>
        <p:nvPicPr>
          <p:cNvPr id="6146" name="Picture 2" descr="C:\Users\PanWojciech\Desktop\dude-dodaj-komputer.png"/>
          <p:cNvPicPr>
            <a:picLocks noChangeAspect="1" noChangeArrowheads="1"/>
          </p:cNvPicPr>
          <p:nvPr/>
        </p:nvPicPr>
        <p:blipFill>
          <a:blip r:embed="rId2"/>
          <a:srcRect/>
          <a:stretch>
            <a:fillRect/>
          </a:stretch>
        </p:blipFill>
        <p:spPr bwMode="auto">
          <a:xfrm>
            <a:off x="5500694" y="1500174"/>
            <a:ext cx="2643206" cy="2128537"/>
          </a:xfrm>
          <a:prstGeom prst="rect">
            <a:avLst/>
          </a:prstGeom>
          <a:noFill/>
        </p:spPr>
      </p:pic>
      <p:pic>
        <p:nvPicPr>
          <p:cNvPr id="6147" name="Picture 3" descr="C:\Users\PanWojciech\Desktop\dude-dodaj-komputer-konfiguracja.png"/>
          <p:cNvPicPr>
            <a:picLocks noChangeAspect="1" noChangeArrowheads="1"/>
          </p:cNvPicPr>
          <p:nvPr/>
        </p:nvPicPr>
        <p:blipFill>
          <a:blip r:embed="rId3"/>
          <a:srcRect/>
          <a:stretch>
            <a:fillRect/>
          </a:stretch>
        </p:blipFill>
        <p:spPr bwMode="auto">
          <a:xfrm>
            <a:off x="428596" y="3786190"/>
            <a:ext cx="3957962" cy="2282838"/>
          </a:xfrm>
          <a:prstGeom prst="rect">
            <a:avLst/>
          </a:prstGeom>
          <a:noFill/>
        </p:spPr>
      </p:pic>
      <p:sp>
        <p:nvSpPr>
          <p:cNvPr id="11" name="Prostokąt 10"/>
          <p:cNvSpPr/>
          <p:nvPr/>
        </p:nvSpPr>
        <p:spPr>
          <a:xfrm>
            <a:off x="571472" y="1500174"/>
            <a:ext cx="4572000" cy="646331"/>
          </a:xfrm>
          <a:prstGeom prst="rect">
            <a:avLst/>
          </a:prstGeom>
        </p:spPr>
        <p:txBody>
          <a:bodyPr>
            <a:spAutoFit/>
          </a:bodyPr>
          <a:lstStyle/>
          <a:p>
            <a:r>
              <a:rPr lang="pl-PL" dirty="0" smtClean="0"/>
              <a:t>Na pustej planszy naciśnij </a:t>
            </a:r>
            <a:r>
              <a:rPr lang="pl-PL" b="1" dirty="0" smtClean="0"/>
              <a:t>Prawym Przyciskiem Myszy</a:t>
            </a:r>
            <a:r>
              <a:rPr lang="pl-PL" dirty="0" smtClean="0"/>
              <a:t> i wybierz opcję </a:t>
            </a:r>
            <a:r>
              <a:rPr lang="pl-PL" b="1" dirty="0" err="1" smtClean="0"/>
              <a:t>add</a:t>
            </a:r>
            <a:r>
              <a:rPr lang="pl-PL" b="1" dirty="0" smtClean="0"/>
              <a:t> </a:t>
            </a:r>
            <a:r>
              <a:rPr lang="pl-PL" b="1" dirty="0" err="1" smtClean="0"/>
              <a:t>device</a:t>
            </a:r>
            <a:r>
              <a:rPr lang="pl-PL" b="1" dirty="0" smtClean="0"/>
              <a:t>.</a:t>
            </a:r>
            <a:endParaRPr lang="pl-PL" dirty="0"/>
          </a:p>
        </p:txBody>
      </p:sp>
      <p:sp>
        <p:nvSpPr>
          <p:cNvPr id="12" name="Prostokąt 11"/>
          <p:cNvSpPr/>
          <p:nvPr/>
        </p:nvSpPr>
        <p:spPr>
          <a:xfrm>
            <a:off x="4643438" y="4000504"/>
            <a:ext cx="4286280" cy="2031325"/>
          </a:xfrm>
          <a:prstGeom prst="rect">
            <a:avLst/>
          </a:prstGeom>
        </p:spPr>
        <p:txBody>
          <a:bodyPr wrap="square">
            <a:spAutoFit/>
          </a:bodyPr>
          <a:lstStyle/>
          <a:p>
            <a:r>
              <a:rPr lang="pl-PL" dirty="0" smtClean="0"/>
              <a:t>Wpisujemy adres IP hosta, którego mamy zamiar monitorować. W przypadku, jeżeli jest to urządzenie oparte o system </a:t>
            </a:r>
            <a:r>
              <a:rPr lang="pl-PL" dirty="0" err="1" smtClean="0"/>
              <a:t>RouterOS</a:t>
            </a:r>
            <a:r>
              <a:rPr lang="pl-PL" dirty="0" smtClean="0"/>
              <a:t> należy poniżej wpisać </a:t>
            </a:r>
            <a:r>
              <a:rPr lang="pl-PL" b="1" dirty="0" smtClean="0"/>
              <a:t>Login</a:t>
            </a:r>
            <a:r>
              <a:rPr lang="pl-PL" dirty="0" smtClean="0"/>
              <a:t> i </a:t>
            </a:r>
            <a:r>
              <a:rPr lang="pl-PL" b="1" dirty="0" smtClean="0"/>
              <a:t>Hasło</a:t>
            </a:r>
            <a:r>
              <a:rPr lang="pl-PL" dirty="0" smtClean="0"/>
              <a:t> i zaznaczyć opcję </a:t>
            </a:r>
            <a:r>
              <a:rPr lang="pl-PL" b="1" dirty="0" err="1" smtClean="0"/>
              <a:t>RouterOS</a:t>
            </a:r>
            <a:r>
              <a:rPr lang="pl-PL" dirty="0" smtClean="0"/>
              <a:t>. Po wpisaniu wszystkich danych przechodzimy dalej przyciskiem </a:t>
            </a:r>
            <a:r>
              <a:rPr lang="pl-PL" b="1" dirty="0" err="1" smtClean="0"/>
              <a:t>Next</a:t>
            </a:r>
            <a:r>
              <a:rPr lang="pl-PL" b="1" dirty="0" smtClean="0"/>
              <a:t>.</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Dodawanie hostów</a:t>
            </a:r>
            <a:endParaRPr lang="pl-PL" dirty="0"/>
          </a:p>
        </p:txBody>
      </p:sp>
      <p:pic>
        <p:nvPicPr>
          <p:cNvPr id="7170" name="Picture 2" descr="C:\Users\PanWojciech\Desktop\dude-dodaj-komputer-konfiguracja-ping.png"/>
          <p:cNvPicPr>
            <a:picLocks noChangeAspect="1" noChangeArrowheads="1"/>
          </p:cNvPicPr>
          <p:nvPr/>
        </p:nvPicPr>
        <p:blipFill>
          <a:blip r:embed="rId2"/>
          <a:srcRect/>
          <a:stretch>
            <a:fillRect/>
          </a:stretch>
        </p:blipFill>
        <p:spPr bwMode="auto">
          <a:xfrm>
            <a:off x="1500166" y="2000240"/>
            <a:ext cx="5916337" cy="2500330"/>
          </a:xfrm>
          <a:prstGeom prst="rect">
            <a:avLst/>
          </a:prstGeom>
          <a:noFill/>
        </p:spPr>
      </p:pic>
      <p:sp>
        <p:nvSpPr>
          <p:cNvPr id="9" name="Prostokąt 8"/>
          <p:cNvSpPr/>
          <p:nvPr/>
        </p:nvSpPr>
        <p:spPr>
          <a:xfrm>
            <a:off x="500034" y="1142984"/>
            <a:ext cx="8286808" cy="646331"/>
          </a:xfrm>
          <a:prstGeom prst="rect">
            <a:avLst/>
          </a:prstGeom>
        </p:spPr>
        <p:txBody>
          <a:bodyPr wrap="square">
            <a:spAutoFit/>
          </a:bodyPr>
          <a:lstStyle/>
          <a:p>
            <a:r>
              <a:rPr lang="pl-PL" dirty="0" smtClean="0"/>
              <a:t>Wybieramy, która usługa będzie przez nasz monitorowana ( w tym przypadku </a:t>
            </a:r>
            <a:r>
              <a:rPr lang="pl-PL" b="1" dirty="0" smtClean="0"/>
              <a:t>ping</a:t>
            </a:r>
            <a:r>
              <a:rPr lang="pl-PL" dirty="0" smtClean="0"/>
              <a:t>) i zatwierdzamy </a:t>
            </a:r>
            <a:r>
              <a:rPr lang="pl-PL" b="1" dirty="0" smtClean="0"/>
              <a:t>OK.</a:t>
            </a:r>
            <a:endParaRPr lang="pl-PL" dirty="0"/>
          </a:p>
        </p:txBody>
      </p:sp>
      <p:sp>
        <p:nvSpPr>
          <p:cNvPr id="10" name="Prostokąt 9"/>
          <p:cNvSpPr/>
          <p:nvPr/>
        </p:nvSpPr>
        <p:spPr>
          <a:xfrm>
            <a:off x="1428728" y="4643446"/>
            <a:ext cx="6572296" cy="369332"/>
          </a:xfrm>
          <a:prstGeom prst="rect">
            <a:avLst/>
          </a:prstGeom>
        </p:spPr>
        <p:txBody>
          <a:bodyPr wrap="square">
            <a:spAutoFit/>
          </a:bodyPr>
          <a:lstStyle/>
          <a:p>
            <a:r>
              <a:rPr lang="pl-PL" dirty="0" smtClean="0"/>
              <a:t>Po zatwierdzeniu zmian na planszy pojawi się nowy obiekt</a:t>
            </a:r>
            <a:endParaRPr lang="pl-PL" dirty="0"/>
          </a:p>
        </p:txBody>
      </p:sp>
      <p:pic>
        <p:nvPicPr>
          <p:cNvPr id="7171" name="Picture 3" descr="C:\Users\PanWojciech\Desktop\dude-komputer.png"/>
          <p:cNvPicPr>
            <a:picLocks noChangeAspect="1" noChangeArrowheads="1"/>
          </p:cNvPicPr>
          <p:nvPr/>
        </p:nvPicPr>
        <p:blipFill>
          <a:blip r:embed="rId3"/>
          <a:srcRect/>
          <a:stretch>
            <a:fillRect/>
          </a:stretch>
        </p:blipFill>
        <p:spPr bwMode="auto">
          <a:xfrm>
            <a:off x="3428992" y="5357826"/>
            <a:ext cx="1753758" cy="83820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642918"/>
            <a:ext cx="9144000" cy="663563"/>
          </a:xfrm>
        </p:spPr>
        <p:txBody>
          <a:bodyPr>
            <a:normAutofit fontScale="90000"/>
          </a:bodyPr>
          <a:lstStyle/>
          <a:p>
            <a:pPr algn="ctr"/>
            <a:r>
              <a:rPr lang="pl-PL" dirty="0" smtClean="0"/>
              <a:t>Uruchomienie protokołu </a:t>
            </a:r>
            <a:r>
              <a:rPr lang="pl-PL" dirty="0" err="1" smtClean="0"/>
              <a:t>snmp</a:t>
            </a:r>
            <a:r>
              <a:rPr lang="pl-PL" dirty="0" smtClean="0"/>
              <a:t/>
            </a:r>
            <a:br>
              <a:rPr lang="pl-PL" dirty="0" smtClean="0"/>
            </a:br>
            <a:r>
              <a:rPr lang="pl-PL" dirty="0" smtClean="0"/>
              <a:t>na </a:t>
            </a:r>
            <a:r>
              <a:rPr lang="pl-PL" dirty="0" err="1" smtClean="0"/>
              <a:t>mikrotiku</a:t>
            </a:r>
            <a:endParaRPr lang="pl-PL" dirty="0"/>
          </a:p>
        </p:txBody>
      </p:sp>
      <p:sp>
        <p:nvSpPr>
          <p:cNvPr id="8" name="Prostokąt 7"/>
          <p:cNvSpPr/>
          <p:nvPr/>
        </p:nvSpPr>
        <p:spPr>
          <a:xfrm>
            <a:off x="642910" y="1357298"/>
            <a:ext cx="7786742" cy="646331"/>
          </a:xfrm>
          <a:prstGeom prst="rect">
            <a:avLst/>
          </a:prstGeom>
        </p:spPr>
        <p:txBody>
          <a:bodyPr wrap="square">
            <a:spAutoFit/>
          </a:bodyPr>
          <a:lstStyle/>
          <a:p>
            <a:r>
              <a:rPr lang="pl-PL" dirty="0" smtClean="0"/>
              <a:t>Z kolumny wybieramy </a:t>
            </a:r>
            <a:r>
              <a:rPr lang="pl-PL" b="1" dirty="0" err="1" smtClean="0"/>
              <a:t>IP</a:t>
            </a:r>
            <a:r>
              <a:rPr lang="pl-PL" dirty="0" err="1" smtClean="0"/>
              <a:t>&gt;</a:t>
            </a:r>
            <a:r>
              <a:rPr lang="pl-PL" b="1" dirty="0" err="1" smtClean="0"/>
              <a:t>SNMP</a:t>
            </a:r>
            <a:r>
              <a:rPr lang="pl-PL" dirty="0" smtClean="0"/>
              <a:t>, w okienku zaznaczamy </a:t>
            </a:r>
            <a:r>
              <a:rPr lang="pl-PL" b="1" dirty="0" err="1" smtClean="0"/>
              <a:t>Enabled</a:t>
            </a:r>
            <a:r>
              <a:rPr lang="pl-PL" b="1" dirty="0" smtClean="0"/>
              <a:t>, </a:t>
            </a:r>
            <a:r>
              <a:rPr lang="pl-PL" dirty="0" smtClean="0"/>
              <a:t>oraz wpisujemy adres IP urządzenia, na które będziemy wysyłać zdarzenia.</a:t>
            </a:r>
            <a:endParaRPr lang="pl-PL" dirty="0"/>
          </a:p>
        </p:txBody>
      </p:sp>
      <p:pic>
        <p:nvPicPr>
          <p:cNvPr id="8194" name="Picture 2" descr="C:\Users\PanWojciech\Desktop\mikrotik-agent-snmp.png"/>
          <p:cNvPicPr>
            <a:picLocks noChangeAspect="1" noChangeArrowheads="1"/>
          </p:cNvPicPr>
          <p:nvPr/>
        </p:nvPicPr>
        <p:blipFill>
          <a:blip r:embed="rId2"/>
          <a:srcRect/>
          <a:stretch>
            <a:fillRect/>
          </a:stretch>
        </p:blipFill>
        <p:spPr bwMode="auto">
          <a:xfrm>
            <a:off x="1500166" y="2143116"/>
            <a:ext cx="1920387" cy="4127332"/>
          </a:xfrm>
          <a:prstGeom prst="rect">
            <a:avLst/>
          </a:prstGeom>
          <a:noFill/>
        </p:spPr>
      </p:pic>
      <p:pic>
        <p:nvPicPr>
          <p:cNvPr id="8195" name="Picture 3" descr="C:\Users\PanWojciech\Desktop\mikrotik-agent-snmp-trap.png"/>
          <p:cNvPicPr>
            <a:picLocks noChangeAspect="1" noChangeArrowheads="1"/>
          </p:cNvPicPr>
          <p:nvPr/>
        </p:nvPicPr>
        <p:blipFill>
          <a:blip r:embed="rId3"/>
          <a:srcRect/>
          <a:stretch>
            <a:fillRect/>
          </a:stretch>
        </p:blipFill>
        <p:spPr bwMode="auto">
          <a:xfrm>
            <a:off x="4643438" y="2928934"/>
            <a:ext cx="3327422" cy="237807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642918"/>
            <a:ext cx="9144000" cy="663563"/>
          </a:xfrm>
        </p:spPr>
        <p:txBody>
          <a:bodyPr>
            <a:normAutofit fontScale="90000"/>
          </a:bodyPr>
          <a:lstStyle/>
          <a:p>
            <a:pPr algn="ctr"/>
            <a:r>
              <a:rPr lang="pl-PL" dirty="0" smtClean="0"/>
              <a:t>Uruchomienie protokołu </a:t>
            </a:r>
            <a:r>
              <a:rPr lang="pl-PL" dirty="0" err="1" smtClean="0"/>
              <a:t>snmp</a:t>
            </a:r>
            <a:r>
              <a:rPr lang="pl-PL" dirty="0" smtClean="0"/>
              <a:t/>
            </a:r>
            <a:br>
              <a:rPr lang="pl-PL" dirty="0" smtClean="0"/>
            </a:br>
            <a:r>
              <a:rPr lang="pl-PL" dirty="0" smtClean="0"/>
              <a:t>na </a:t>
            </a:r>
            <a:r>
              <a:rPr lang="pl-PL" dirty="0" err="1" smtClean="0"/>
              <a:t>mikrotiku</a:t>
            </a:r>
            <a:endParaRPr lang="pl-PL" dirty="0"/>
          </a:p>
        </p:txBody>
      </p:sp>
      <p:sp>
        <p:nvSpPr>
          <p:cNvPr id="8" name="Prostokąt 7"/>
          <p:cNvSpPr/>
          <p:nvPr/>
        </p:nvSpPr>
        <p:spPr>
          <a:xfrm>
            <a:off x="642910" y="1357298"/>
            <a:ext cx="7786742" cy="1200329"/>
          </a:xfrm>
          <a:prstGeom prst="rect">
            <a:avLst/>
          </a:prstGeom>
        </p:spPr>
        <p:txBody>
          <a:bodyPr wrap="square">
            <a:spAutoFit/>
          </a:bodyPr>
          <a:lstStyle/>
          <a:p>
            <a:r>
              <a:rPr lang="pl-PL" dirty="0" smtClean="0"/>
              <a:t>Teraz przechodzimy do </a:t>
            </a:r>
            <a:r>
              <a:rPr lang="pl-PL" dirty="0" err="1" smtClean="0"/>
              <a:t>The</a:t>
            </a:r>
            <a:r>
              <a:rPr lang="pl-PL" dirty="0" smtClean="0"/>
              <a:t> </a:t>
            </a:r>
            <a:r>
              <a:rPr lang="pl-PL" dirty="0" err="1" smtClean="0"/>
              <a:t>Dude</a:t>
            </a:r>
            <a:r>
              <a:rPr lang="pl-PL" dirty="0" smtClean="0"/>
              <a:t> i dodajemy urządzenie do monitorowania. Na wolnym polu naciskamy </a:t>
            </a:r>
            <a:r>
              <a:rPr lang="pl-PL" b="1" dirty="0" smtClean="0"/>
              <a:t>Prawym przyciskiem </a:t>
            </a:r>
            <a:r>
              <a:rPr lang="pl-PL" b="1" dirty="0" err="1" smtClean="0"/>
              <a:t>myszy</a:t>
            </a:r>
            <a:r>
              <a:rPr lang="pl-PL" dirty="0" err="1" smtClean="0"/>
              <a:t>&gt;</a:t>
            </a:r>
            <a:r>
              <a:rPr lang="pl-PL" b="1" dirty="0" err="1" smtClean="0"/>
              <a:t>Add</a:t>
            </a:r>
            <a:r>
              <a:rPr lang="pl-PL" b="1" dirty="0" smtClean="0"/>
              <a:t> </a:t>
            </a:r>
            <a:r>
              <a:rPr lang="pl-PL" b="1" dirty="0" err="1" smtClean="0"/>
              <a:t>Device</a:t>
            </a:r>
            <a:r>
              <a:rPr lang="pl-PL" b="1" dirty="0" smtClean="0"/>
              <a:t>. </a:t>
            </a:r>
            <a:r>
              <a:rPr lang="pl-PL" dirty="0" smtClean="0"/>
              <a:t>I w zakładce wpisujemy </a:t>
            </a:r>
            <a:r>
              <a:rPr lang="pl-PL" b="1" dirty="0" smtClean="0"/>
              <a:t>Adres IP</a:t>
            </a:r>
            <a:r>
              <a:rPr lang="pl-PL" dirty="0" smtClean="0"/>
              <a:t>, </a:t>
            </a:r>
            <a:r>
              <a:rPr lang="pl-PL" b="1" dirty="0" smtClean="0"/>
              <a:t>login</a:t>
            </a:r>
            <a:r>
              <a:rPr lang="pl-PL" dirty="0" smtClean="0"/>
              <a:t> i  </a:t>
            </a:r>
            <a:r>
              <a:rPr lang="pl-PL" b="1" dirty="0" smtClean="0"/>
              <a:t>hasło</a:t>
            </a:r>
            <a:r>
              <a:rPr lang="pl-PL" dirty="0" smtClean="0"/>
              <a:t> (koniecznie zaznaczamy opcję </a:t>
            </a:r>
            <a:r>
              <a:rPr lang="pl-PL" b="1" dirty="0" err="1" smtClean="0"/>
              <a:t>RouterOS</a:t>
            </a:r>
            <a:r>
              <a:rPr lang="pl-PL" b="1" dirty="0" smtClean="0"/>
              <a:t>), </a:t>
            </a:r>
            <a:r>
              <a:rPr lang="pl-PL" dirty="0" smtClean="0"/>
              <a:t>następnie przechodzimy dalej naciskając </a:t>
            </a:r>
            <a:r>
              <a:rPr lang="pl-PL" b="1" dirty="0" smtClean="0"/>
              <a:t> </a:t>
            </a:r>
            <a:r>
              <a:rPr lang="pl-PL" b="1" dirty="0" err="1" smtClean="0"/>
              <a:t>Next</a:t>
            </a:r>
            <a:endParaRPr lang="pl-PL" dirty="0"/>
          </a:p>
        </p:txBody>
      </p:sp>
      <p:pic>
        <p:nvPicPr>
          <p:cNvPr id="9218" name="Picture 2" descr="C:\Users\PanWojciech\Desktop\dude-dodawanie-urządzenia.png"/>
          <p:cNvPicPr>
            <a:picLocks noChangeAspect="1" noChangeArrowheads="1"/>
          </p:cNvPicPr>
          <p:nvPr/>
        </p:nvPicPr>
        <p:blipFill>
          <a:blip r:embed="rId2"/>
          <a:srcRect/>
          <a:stretch>
            <a:fillRect/>
          </a:stretch>
        </p:blipFill>
        <p:spPr bwMode="auto">
          <a:xfrm>
            <a:off x="1857356" y="2928934"/>
            <a:ext cx="5064741" cy="288820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err="1" smtClean="0"/>
              <a:t>The</a:t>
            </a:r>
            <a:r>
              <a:rPr lang="pl-PL" dirty="0" smtClean="0"/>
              <a:t> </a:t>
            </a:r>
            <a:r>
              <a:rPr lang="pl-PL" dirty="0" err="1" smtClean="0"/>
              <a:t>dude</a:t>
            </a:r>
            <a:r>
              <a:rPr lang="pl-PL" dirty="0" smtClean="0"/>
              <a:t> </a:t>
            </a:r>
            <a:endParaRPr lang="pl-PL" dirty="0"/>
          </a:p>
        </p:txBody>
      </p:sp>
      <p:sp>
        <p:nvSpPr>
          <p:cNvPr id="8" name="Prostokąt 7"/>
          <p:cNvSpPr/>
          <p:nvPr/>
        </p:nvSpPr>
        <p:spPr>
          <a:xfrm>
            <a:off x="642910" y="1357298"/>
            <a:ext cx="7786742" cy="1200329"/>
          </a:xfrm>
          <a:prstGeom prst="rect">
            <a:avLst/>
          </a:prstGeom>
        </p:spPr>
        <p:txBody>
          <a:bodyPr wrap="square">
            <a:spAutoFit/>
          </a:bodyPr>
          <a:lstStyle/>
          <a:p>
            <a:r>
              <a:rPr lang="pl-PL" dirty="0" smtClean="0"/>
              <a:t>Po pojawieniu się okienka usług, uruchamiany skanowanie dostępnych usług przyciskiem </a:t>
            </a:r>
            <a:r>
              <a:rPr lang="pl-PL" b="1" dirty="0" err="1" smtClean="0"/>
              <a:t>Discover</a:t>
            </a:r>
            <a:r>
              <a:rPr lang="pl-PL" dirty="0" smtClean="0"/>
              <a:t>.</a:t>
            </a:r>
            <a:br>
              <a:rPr lang="pl-PL" dirty="0" smtClean="0"/>
            </a:br>
            <a:r>
              <a:rPr lang="pl-PL" dirty="0" smtClean="0"/>
              <a:t>Jeżeli prawidłowo wpisaliśmy dane  na </a:t>
            </a:r>
            <a:r>
              <a:rPr lang="pl-PL" b="1" dirty="0" err="1" smtClean="0"/>
              <a:t>Mikrotik’u</a:t>
            </a:r>
            <a:r>
              <a:rPr lang="pl-PL" dirty="0" smtClean="0"/>
              <a:t> oraz w </a:t>
            </a:r>
            <a:r>
              <a:rPr lang="pl-PL" b="1" dirty="0" err="1" smtClean="0"/>
              <a:t>The</a:t>
            </a:r>
            <a:r>
              <a:rPr lang="pl-PL" b="1" dirty="0" smtClean="0"/>
              <a:t> </a:t>
            </a:r>
            <a:r>
              <a:rPr lang="pl-PL" b="1" dirty="0" err="1" smtClean="0"/>
              <a:t>Dude</a:t>
            </a:r>
            <a:r>
              <a:rPr lang="pl-PL" b="1" dirty="0" smtClean="0"/>
              <a:t>,</a:t>
            </a:r>
            <a:r>
              <a:rPr lang="pl-PL" dirty="0" smtClean="0"/>
              <a:t> ukażą nam się </a:t>
            </a:r>
            <a:r>
              <a:rPr lang="pl-PL" b="1" dirty="0" smtClean="0"/>
              <a:t>usługi rozgłaszane</a:t>
            </a:r>
            <a:r>
              <a:rPr lang="pl-PL" dirty="0" smtClean="0"/>
              <a:t> poprzez protokół SNMP.</a:t>
            </a:r>
            <a:endParaRPr lang="pl-PL" dirty="0"/>
          </a:p>
        </p:txBody>
      </p:sp>
      <p:pic>
        <p:nvPicPr>
          <p:cNvPr id="10242" name="Picture 2" descr="C:\Users\PanWojciech\Desktop\dude-dodawanie-urządzenia-snmp.png"/>
          <p:cNvPicPr>
            <a:picLocks noChangeAspect="1" noChangeArrowheads="1"/>
          </p:cNvPicPr>
          <p:nvPr/>
        </p:nvPicPr>
        <p:blipFill>
          <a:blip r:embed="rId2"/>
          <a:srcRect/>
          <a:stretch>
            <a:fillRect/>
          </a:stretch>
        </p:blipFill>
        <p:spPr bwMode="auto">
          <a:xfrm>
            <a:off x="1785918" y="2928934"/>
            <a:ext cx="5211762" cy="29733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err="1" smtClean="0"/>
              <a:t>The</a:t>
            </a:r>
            <a:r>
              <a:rPr lang="pl-PL" dirty="0" smtClean="0"/>
              <a:t> </a:t>
            </a:r>
            <a:r>
              <a:rPr lang="pl-PL" dirty="0" err="1" smtClean="0"/>
              <a:t>dude</a:t>
            </a:r>
            <a:endParaRPr lang="pl-PL" dirty="0"/>
          </a:p>
        </p:txBody>
      </p:sp>
      <p:sp>
        <p:nvSpPr>
          <p:cNvPr id="8" name="Prostokąt 7"/>
          <p:cNvSpPr/>
          <p:nvPr/>
        </p:nvSpPr>
        <p:spPr>
          <a:xfrm>
            <a:off x="642910" y="1357298"/>
            <a:ext cx="7786742" cy="1754326"/>
          </a:xfrm>
          <a:prstGeom prst="rect">
            <a:avLst/>
          </a:prstGeom>
        </p:spPr>
        <p:txBody>
          <a:bodyPr wrap="square">
            <a:spAutoFit/>
          </a:bodyPr>
          <a:lstStyle/>
          <a:p>
            <a:r>
              <a:rPr lang="pl-PL" dirty="0" smtClean="0"/>
              <a:t>Teraz widzimy monitorowane urządzenie, wraz z domyślnymi wyświetlanymi wartościami. Urządzeniem, które monitorujemy jest </a:t>
            </a:r>
            <a:r>
              <a:rPr lang="pl-PL" b="1" dirty="0" smtClean="0"/>
              <a:t>RB2011UiAS-RM. </a:t>
            </a:r>
            <a:r>
              <a:rPr lang="pl-PL" dirty="0" smtClean="0"/>
              <a:t>Ma on możliwość sprawdzania na napięcia wejściu oraz temperatury. I te właśnie parametry za pomocą SNMP </a:t>
            </a:r>
            <a:r>
              <a:rPr lang="pl-PL" b="1" dirty="0" smtClean="0"/>
              <a:t>wyświetlimy pod urządzeniem</a:t>
            </a:r>
            <a:r>
              <a:rPr lang="pl-PL" dirty="0" smtClean="0"/>
              <a:t>. Zrobimy również </a:t>
            </a:r>
            <a:r>
              <a:rPr lang="pl-PL" b="1" dirty="0" smtClean="0"/>
              <a:t>wykres temperatury</a:t>
            </a:r>
            <a:r>
              <a:rPr lang="pl-PL" dirty="0" smtClean="0"/>
              <a:t>, aby móc monitorować poziom temperatury w różnych porach dnia.</a:t>
            </a:r>
            <a:endParaRPr lang="pl-PL" dirty="0"/>
          </a:p>
        </p:txBody>
      </p:sp>
      <p:pic>
        <p:nvPicPr>
          <p:cNvPr id="11266" name="Picture 2" descr="C:\Users\PanWojciech\Desktop\dude-mapa-768x364.png"/>
          <p:cNvPicPr>
            <a:picLocks noChangeAspect="1" noChangeArrowheads="1"/>
          </p:cNvPicPr>
          <p:nvPr/>
        </p:nvPicPr>
        <p:blipFill>
          <a:blip r:embed="rId2"/>
          <a:srcRect/>
          <a:stretch>
            <a:fillRect/>
          </a:stretch>
        </p:blipFill>
        <p:spPr bwMode="auto">
          <a:xfrm>
            <a:off x="1643042" y="3286124"/>
            <a:ext cx="5586428" cy="264773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err="1" smtClean="0"/>
              <a:t>The</a:t>
            </a:r>
            <a:r>
              <a:rPr lang="pl-PL" dirty="0" smtClean="0"/>
              <a:t> </a:t>
            </a:r>
            <a:r>
              <a:rPr lang="pl-PL" dirty="0" err="1" smtClean="0"/>
              <a:t>dude</a:t>
            </a:r>
            <a:endParaRPr lang="pl-PL" dirty="0"/>
          </a:p>
        </p:txBody>
      </p:sp>
      <p:sp>
        <p:nvSpPr>
          <p:cNvPr id="8" name="Prostokąt 7"/>
          <p:cNvSpPr/>
          <p:nvPr/>
        </p:nvSpPr>
        <p:spPr>
          <a:xfrm>
            <a:off x="642910" y="1357298"/>
            <a:ext cx="7786742" cy="2031325"/>
          </a:xfrm>
          <a:prstGeom prst="rect">
            <a:avLst/>
          </a:prstGeom>
        </p:spPr>
        <p:txBody>
          <a:bodyPr wrap="square">
            <a:spAutoFit/>
          </a:bodyPr>
          <a:lstStyle/>
          <a:p>
            <a:r>
              <a:rPr lang="pl-PL" dirty="0" smtClean="0"/>
              <a:t>Najlepszym sposobem na odszukanie interesującego nas parametru jest Internet. W przypadku </a:t>
            </a:r>
            <a:r>
              <a:rPr lang="pl-PL" dirty="0" err="1" smtClean="0"/>
              <a:t>Mikrotika</a:t>
            </a:r>
            <a:r>
              <a:rPr lang="pl-PL" dirty="0" smtClean="0"/>
              <a:t>, polecam </a:t>
            </a:r>
            <a:r>
              <a:rPr lang="pl-PL" dirty="0" err="1" smtClean="0"/>
              <a:t>forum.mikrotik.com</a:t>
            </a:r>
            <a:r>
              <a:rPr lang="pl-PL" dirty="0" smtClean="0"/>
              <a:t>, gdzie są opisane </a:t>
            </a:r>
            <a:r>
              <a:rPr lang="pl-PL" b="1" dirty="0" err="1" smtClean="0"/>
              <a:t>OID-y</a:t>
            </a:r>
            <a:r>
              <a:rPr lang="pl-PL" b="1" dirty="0" smtClean="0"/>
              <a:t>.</a:t>
            </a:r>
            <a:r>
              <a:rPr lang="pl-PL" dirty="0" smtClean="0"/>
              <a:t/>
            </a:r>
            <a:br>
              <a:rPr lang="pl-PL" dirty="0" smtClean="0"/>
            </a:br>
            <a:r>
              <a:rPr lang="pl-PL" dirty="0" err="1" smtClean="0"/>
              <a:t>OID-em</a:t>
            </a:r>
            <a:r>
              <a:rPr lang="pl-PL" dirty="0" smtClean="0"/>
              <a:t> dla temperatury jest </a:t>
            </a:r>
            <a:r>
              <a:rPr lang="pl-PL" b="1" dirty="0" smtClean="0"/>
              <a:t>1.3.6.1.4.1.14988.1.1.3.10.0 </a:t>
            </a:r>
            <a:br>
              <a:rPr lang="pl-PL" b="1" dirty="0" smtClean="0"/>
            </a:br>
            <a:r>
              <a:rPr lang="pl-PL" dirty="0" smtClean="0"/>
              <a:t>natomiast dla napięcia </a:t>
            </a:r>
            <a:r>
              <a:rPr lang="pl-PL" b="1" dirty="0" smtClean="0"/>
              <a:t>1.3.6.1.4.1.14988.1.1.3.8.0</a:t>
            </a:r>
            <a:br>
              <a:rPr lang="pl-PL" b="1" dirty="0" smtClean="0"/>
            </a:br>
            <a:r>
              <a:rPr lang="pl-PL" dirty="0" smtClean="0"/>
              <a:t>Aby te wartości zaprezentować na ikonie naszego urządzenia – wracamy do głównego okna </a:t>
            </a:r>
            <a:r>
              <a:rPr lang="pl-PL" dirty="0" err="1" smtClean="0"/>
              <a:t>The</a:t>
            </a:r>
            <a:r>
              <a:rPr lang="pl-PL" dirty="0" smtClean="0"/>
              <a:t> </a:t>
            </a:r>
            <a:r>
              <a:rPr lang="pl-PL" dirty="0" err="1" smtClean="0"/>
              <a:t>Dude</a:t>
            </a:r>
            <a:r>
              <a:rPr lang="pl-PL" dirty="0" smtClean="0"/>
              <a:t> i ponownie klikamy </a:t>
            </a:r>
            <a:r>
              <a:rPr lang="pl-PL" b="1" dirty="0" smtClean="0"/>
              <a:t>PPM</a:t>
            </a:r>
            <a:r>
              <a:rPr lang="pl-PL" dirty="0" smtClean="0"/>
              <a:t> na nasze monitorowane urządzenie, wybierając opcję </a:t>
            </a:r>
            <a:r>
              <a:rPr lang="pl-PL" b="1" dirty="0" err="1" smtClean="0"/>
              <a:t>Appearance</a:t>
            </a:r>
            <a:endParaRPr lang="pl-PL" dirty="0"/>
          </a:p>
        </p:txBody>
      </p:sp>
      <p:pic>
        <p:nvPicPr>
          <p:cNvPr id="12290" name="Picture 2" descr="C:\Users\PanWojciech\Desktop\dude-dodanie-oid.png"/>
          <p:cNvPicPr>
            <a:picLocks noChangeAspect="1" noChangeArrowheads="1"/>
          </p:cNvPicPr>
          <p:nvPr/>
        </p:nvPicPr>
        <p:blipFill>
          <a:blip r:embed="rId2"/>
          <a:srcRect/>
          <a:stretch>
            <a:fillRect/>
          </a:stretch>
        </p:blipFill>
        <p:spPr bwMode="auto">
          <a:xfrm>
            <a:off x="3000364" y="3643314"/>
            <a:ext cx="2783804" cy="27066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err="1" smtClean="0"/>
              <a:t>The</a:t>
            </a:r>
            <a:r>
              <a:rPr lang="pl-PL" dirty="0" smtClean="0"/>
              <a:t> </a:t>
            </a:r>
            <a:r>
              <a:rPr lang="pl-PL" dirty="0" err="1" smtClean="0"/>
              <a:t>dude</a:t>
            </a:r>
            <a:endParaRPr lang="pl-PL" dirty="0"/>
          </a:p>
        </p:txBody>
      </p:sp>
      <p:sp>
        <p:nvSpPr>
          <p:cNvPr id="8" name="Prostokąt 7"/>
          <p:cNvSpPr/>
          <p:nvPr/>
        </p:nvSpPr>
        <p:spPr>
          <a:xfrm>
            <a:off x="642910" y="1357298"/>
            <a:ext cx="7786742" cy="1200329"/>
          </a:xfrm>
          <a:prstGeom prst="rect">
            <a:avLst/>
          </a:prstGeom>
        </p:spPr>
        <p:txBody>
          <a:bodyPr wrap="square">
            <a:spAutoFit/>
          </a:bodyPr>
          <a:lstStyle/>
          <a:p>
            <a:r>
              <a:rPr lang="pl-PL" dirty="0" smtClean="0"/>
              <a:t>Część parametrów jesteśmy w stanie dodać bez konieczności znania OID, za pomocą funkcji </a:t>
            </a:r>
            <a:r>
              <a:rPr lang="pl-PL" b="1" dirty="0" smtClean="0"/>
              <a:t>Insert </a:t>
            </a:r>
            <a:r>
              <a:rPr lang="pl-PL" b="1" dirty="0" err="1" smtClean="0"/>
              <a:t>Variable</a:t>
            </a:r>
            <a:r>
              <a:rPr lang="pl-PL" dirty="0" smtClean="0"/>
              <a:t>. Możemy tam odszukać takie wartości jak </a:t>
            </a:r>
            <a:r>
              <a:rPr lang="pl-PL" b="1" dirty="0" err="1" smtClean="0"/>
              <a:t>TimeAndDate</a:t>
            </a:r>
            <a:r>
              <a:rPr lang="pl-PL" b="1" dirty="0" smtClean="0"/>
              <a:t>. </a:t>
            </a:r>
            <a:r>
              <a:rPr lang="pl-PL" dirty="0" smtClean="0"/>
              <a:t>Jak widać poniżej dodałem tę właśnie wartość na końcu wartości</a:t>
            </a:r>
            <a:r>
              <a:rPr lang="pl-PL" b="1" dirty="0" smtClean="0"/>
              <a:t> </a:t>
            </a:r>
            <a:r>
              <a:rPr lang="pl-PL" b="1" dirty="0" err="1" smtClean="0"/>
              <a:t>Label</a:t>
            </a:r>
            <a:endParaRPr lang="pl-PL" dirty="0"/>
          </a:p>
        </p:txBody>
      </p:sp>
      <p:pic>
        <p:nvPicPr>
          <p:cNvPr id="12291" name="Picture 3" descr="C:\Users\PanWojciech\Desktop\dude-dodanie-oid-nazwa.png"/>
          <p:cNvPicPr>
            <a:picLocks noChangeAspect="1" noChangeArrowheads="1"/>
          </p:cNvPicPr>
          <p:nvPr/>
        </p:nvPicPr>
        <p:blipFill>
          <a:blip r:embed="rId2"/>
          <a:srcRect/>
          <a:stretch>
            <a:fillRect/>
          </a:stretch>
        </p:blipFill>
        <p:spPr bwMode="auto">
          <a:xfrm>
            <a:off x="3357554" y="2857496"/>
            <a:ext cx="2983129" cy="305321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Kim jestem?</a:t>
            </a:r>
            <a:endParaRPr lang="pl-PL" dirty="0"/>
          </a:p>
        </p:txBody>
      </p:sp>
      <p:sp>
        <p:nvSpPr>
          <p:cNvPr id="5" name="pole tekstowe 4"/>
          <p:cNvSpPr txBox="1"/>
          <p:nvPr/>
        </p:nvSpPr>
        <p:spPr>
          <a:xfrm>
            <a:off x="1214414" y="1361249"/>
            <a:ext cx="5786478" cy="3139321"/>
          </a:xfrm>
          <a:prstGeom prst="rect">
            <a:avLst/>
          </a:prstGeom>
          <a:noFill/>
        </p:spPr>
        <p:txBody>
          <a:bodyPr wrap="square" rtlCol="0">
            <a:spAutoFit/>
          </a:bodyPr>
          <a:lstStyle/>
          <a:p>
            <a:pPr>
              <a:buFont typeface="Wingdings" pitchFamily="2" charset="2"/>
              <a:buChar char="Ø"/>
            </a:pPr>
            <a:r>
              <a:rPr lang="pl-PL" dirty="0" smtClean="0"/>
              <a:t>Wojciech Kujawa</a:t>
            </a:r>
          </a:p>
          <a:p>
            <a:pPr>
              <a:buFont typeface="Wingdings" pitchFamily="2" charset="2"/>
              <a:buChar char="Ø"/>
            </a:pPr>
            <a:r>
              <a:rPr lang="pl-PL" dirty="0" smtClean="0"/>
              <a:t>W branży telekomunikacyjnej jestem od ponad 5. lat</a:t>
            </a:r>
          </a:p>
          <a:p>
            <a:pPr>
              <a:buFont typeface="Wingdings" pitchFamily="2" charset="2"/>
              <a:buChar char="Ø"/>
            </a:pPr>
            <a:r>
              <a:rPr lang="pl-PL" dirty="0" smtClean="0"/>
              <a:t>Na co dzień konserwator sieci FTTH oraz </a:t>
            </a:r>
            <a:r>
              <a:rPr lang="pl-PL" dirty="0" err="1" smtClean="0"/>
              <a:t>Wireless</a:t>
            </a:r>
            <a:r>
              <a:rPr lang="pl-PL" dirty="0" smtClean="0"/>
              <a:t>.</a:t>
            </a:r>
          </a:p>
          <a:p>
            <a:pPr>
              <a:buFont typeface="Wingdings" pitchFamily="2" charset="2"/>
              <a:buChar char="Ø"/>
            </a:pPr>
            <a:r>
              <a:rPr lang="pl-PL" dirty="0" smtClean="0"/>
              <a:t>Administruję siecią stacji paliw ze stacjami w całej Polsce (całość oparta o system </a:t>
            </a:r>
            <a:r>
              <a:rPr lang="pl-PL" dirty="0" err="1" smtClean="0"/>
              <a:t>RouterOS</a:t>
            </a:r>
            <a:r>
              <a:rPr lang="pl-PL" dirty="0" smtClean="0"/>
              <a:t>)</a:t>
            </a:r>
          </a:p>
          <a:p>
            <a:pPr>
              <a:buFont typeface="Wingdings" pitchFamily="2" charset="2"/>
              <a:buChar char="Ø"/>
            </a:pPr>
            <a:r>
              <a:rPr lang="pl-PL" dirty="0" smtClean="0"/>
              <a:t> MTCNA, MTCRE, MTCTCE, MTCWE</a:t>
            </a:r>
          </a:p>
          <a:p>
            <a:pPr>
              <a:buFont typeface="Wingdings" pitchFamily="2" charset="2"/>
              <a:buChar char="Ø"/>
            </a:pPr>
            <a:r>
              <a:rPr lang="pl-PL" dirty="0" smtClean="0"/>
              <a:t> </a:t>
            </a:r>
            <a:r>
              <a:rPr lang="pl-PL" dirty="0" err="1" smtClean="0"/>
              <a:t>Mikrotika</a:t>
            </a:r>
            <a:r>
              <a:rPr lang="pl-PL" dirty="0" smtClean="0"/>
              <a:t> używam najczęściej do</a:t>
            </a:r>
            <a:br>
              <a:rPr lang="pl-PL" dirty="0" smtClean="0"/>
            </a:br>
            <a:r>
              <a:rPr lang="pl-PL" dirty="0" smtClean="0"/>
              <a:t>-Tuneli VPN</a:t>
            </a:r>
            <a:br>
              <a:rPr lang="pl-PL" dirty="0" smtClean="0"/>
            </a:br>
            <a:r>
              <a:rPr lang="pl-PL" dirty="0" smtClean="0"/>
              <a:t>-Monitorowania usług sieciowych</a:t>
            </a:r>
            <a:br>
              <a:rPr lang="pl-PL" dirty="0" smtClean="0"/>
            </a:br>
            <a:r>
              <a:rPr lang="pl-PL" dirty="0" smtClean="0"/>
              <a:t>-Firewall</a:t>
            </a:r>
            <a:br>
              <a:rPr lang="pl-PL" dirty="0" smtClean="0"/>
            </a:br>
            <a:r>
              <a:rPr lang="pl-PL" dirty="0" smtClean="0"/>
              <a:t>-</a:t>
            </a:r>
            <a:r>
              <a:rPr lang="pl-PL" dirty="0" err="1" smtClean="0"/>
              <a:t>CapsMAN</a:t>
            </a:r>
            <a:endParaRPr lang="pl-PL" dirty="0"/>
          </a:p>
        </p:txBody>
      </p:sp>
      <p:pic>
        <p:nvPicPr>
          <p:cNvPr id="1026" name="Picture 2" descr="C:\Users\PanWojciech\Desktop\Bez tytułu.png"/>
          <p:cNvPicPr>
            <a:picLocks noChangeAspect="1" noChangeArrowheads="1"/>
          </p:cNvPicPr>
          <p:nvPr/>
        </p:nvPicPr>
        <p:blipFill>
          <a:blip r:embed="rId2" cstate="print"/>
          <a:srcRect/>
          <a:stretch>
            <a:fillRect/>
          </a:stretch>
        </p:blipFill>
        <p:spPr bwMode="auto">
          <a:xfrm>
            <a:off x="5072066" y="2786058"/>
            <a:ext cx="3332851" cy="304817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err="1" smtClean="0"/>
              <a:t>The</a:t>
            </a:r>
            <a:r>
              <a:rPr lang="pl-PL" dirty="0" smtClean="0"/>
              <a:t> </a:t>
            </a:r>
            <a:r>
              <a:rPr lang="pl-PL" dirty="0" err="1" smtClean="0"/>
              <a:t>dude</a:t>
            </a:r>
            <a:endParaRPr lang="pl-PL" dirty="0"/>
          </a:p>
        </p:txBody>
      </p:sp>
      <p:sp>
        <p:nvSpPr>
          <p:cNvPr id="8" name="Prostokąt 7"/>
          <p:cNvSpPr/>
          <p:nvPr/>
        </p:nvSpPr>
        <p:spPr>
          <a:xfrm>
            <a:off x="642910" y="1357298"/>
            <a:ext cx="7786742" cy="1200329"/>
          </a:xfrm>
          <a:prstGeom prst="rect">
            <a:avLst/>
          </a:prstGeom>
        </p:spPr>
        <p:txBody>
          <a:bodyPr wrap="square">
            <a:spAutoFit/>
          </a:bodyPr>
          <a:lstStyle/>
          <a:p>
            <a:r>
              <a:rPr lang="pl-PL" dirty="0" smtClean="0"/>
              <a:t>Część parametrów jesteśmy w stanie dodać bez konieczności znania OID, za pomocą funkcji </a:t>
            </a:r>
            <a:r>
              <a:rPr lang="pl-PL" b="1" dirty="0" smtClean="0"/>
              <a:t>Insert </a:t>
            </a:r>
            <a:r>
              <a:rPr lang="pl-PL" b="1" dirty="0" err="1" smtClean="0"/>
              <a:t>Variable</a:t>
            </a:r>
            <a:r>
              <a:rPr lang="pl-PL" dirty="0" smtClean="0"/>
              <a:t>. Możemy tam odszukać takie wartości jak </a:t>
            </a:r>
            <a:r>
              <a:rPr lang="pl-PL" b="1" dirty="0" err="1" smtClean="0"/>
              <a:t>TimeAndDate</a:t>
            </a:r>
            <a:r>
              <a:rPr lang="pl-PL" b="1" dirty="0" smtClean="0"/>
              <a:t>. </a:t>
            </a:r>
            <a:r>
              <a:rPr lang="pl-PL" dirty="0" smtClean="0"/>
              <a:t>Jak widać poniżej dodałem tę właśnie wartość na końcu wartości</a:t>
            </a:r>
            <a:r>
              <a:rPr lang="pl-PL" b="1" dirty="0" smtClean="0"/>
              <a:t> </a:t>
            </a:r>
            <a:r>
              <a:rPr lang="pl-PL" b="1" dirty="0" err="1" smtClean="0"/>
              <a:t>Label</a:t>
            </a:r>
            <a:endParaRPr lang="pl-PL" dirty="0"/>
          </a:p>
        </p:txBody>
      </p:sp>
      <p:pic>
        <p:nvPicPr>
          <p:cNvPr id="12291" name="Picture 3" descr="C:\Users\PanWojciech\Desktop\dude-dodanie-oid-nazwa.png"/>
          <p:cNvPicPr>
            <a:picLocks noChangeAspect="1" noChangeArrowheads="1"/>
          </p:cNvPicPr>
          <p:nvPr/>
        </p:nvPicPr>
        <p:blipFill>
          <a:blip r:embed="rId2"/>
          <a:srcRect/>
          <a:stretch>
            <a:fillRect/>
          </a:stretch>
        </p:blipFill>
        <p:spPr bwMode="auto">
          <a:xfrm>
            <a:off x="3143240" y="2857496"/>
            <a:ext cx="2983129" cy="305321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err="1" smtClean="0"/>
              <a:t>The</a:t>
            </a:r>
            <a:r>
              <a:rPr lang="pl-PL" dirty="0" smtClean="0"/>
              <a:t> </a:t>
            </a:r>
            <a:r>
              <a:rPr lang="pl-PL" dirty="0" err="1" smtClean="0"/>
              <a:t>dude</a:t>
            </a:r>
            <a:endParaRPr lang="pl-PL" dirty="0"/>
          </a:p>
        </p:txBody>
      </p:sp>
      <p:sp>
        <p:nvSpPr>
          <p:cNvPr id="8" name="Prostokąt 7"/>
          <p:cNvSpPr/>
          <p:nvPr/>
        </p:nvSpPr>
        <p:spPr>
          <a:xfrm>
            <a:off x="642910" y="1357298"/>
            <a:ext cx="7786742" cy="369332"/>
          </a:xfrm>
          <a:prstGeom prst="rect">
            <a:avLst/>
          </a:prstGeom>
        </p:spPr>
        <p:txBody>
          <a:bodyPr wrap="square">
            <a:spAutoFit/>
          </a:bodyPr>
          <a:lstStyle/>
          <a:p>
            <a:r>
              <a:rPr lang="pl-PL" dirty="0" smtClean="0"/>
              <a:t>Po zatwierdzeniu zmian – informacja o urządzeniu zawiera obecnie dane o czasie:</a:t>
            </a:r>
            <a:endParaRPr lang="pl-PL" dirty="0"/>
          </a:p>
        </p:txBody>
      </p:sp>
      <p:pic>
        <p:nvPicPr>
          <p:cNvPr id="13315" name="Picture 3" descr="C:\Users\PanWojciech\Desktop\dude-monitorowane-urządzenie.png"/>
          <p:cNvPicPr>
            <a:picLocks noChangeAspect="1" noChangeArrowheads="1"/>
          </p:cNvPicPr>
          <p:nvPr/>
        </p:nvPicPr>
        <p:blipFill>
          <a:blip r:embed="rId2"/>
          <a:srcRect/>
          <a:stretch>
            <a:fillRect/>
          </a:stretch>
        </p:blipFill>
        <p:spPr bwMode="auto">
          <a:xfrm>
            <a:off x="2428860" y="2857496"/>
            <a:ext cx="4245015" cy="228123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err="1" smtClean="0"/>
              <a:t>The</a:t>
            </a:r>
            <a:r>
              <a:rPr lang="pl-PL" dirty="0" smtClean="0"/>
              <a:t> </a:t>
            </a:r>
            <a:r>
              <a:rPr lang="pl-PL" dirty="0" err="1" smtClean="0"/>
              <a:t>dude</a:t>
            </a:r>
            <a:endParaRPr lang="pl-PL" dirty="0"/>
          </a:p>
        </p:txBody>
      </p:sp>
      <p:sp>
        <p:nvSpPr>
          <p:cNvPr id="8" name="Prostokąt 7"/>
          <p:cNvSpPr/>
          <p:nvPr/>
        </p:nvSpPr>
        <p:spPr>
          <a:xfrm>
            <a:off x="0" y="1785926"/>
            <a:ext cx="5000628" cy="3139321"/>
          </a:xfrm>
          <a:prstGeom prst="rect">
            <a:avLst/>
          </a:prstGeom>
        </p:spPr>
        <p:txBody>
          <a:bodyPr wrap="square">
            <a:spAutoFit/>
          </a:bodyPr>
          <a:lstStyle/>
          <a:p>
            <a:r>
              <a:rPr lang="pl-PL" dirty="0" smtClean="0"/>
              <a:t>Dodajmy informację  o </a:t>
            </a:r>
            <a:r>
              <a:rPr lang="pl-PL" b="1" dirty="0" smtClean="0"/>
              <a:t>temperaturze</a:t>
            </a:r>
            <a:r>
              <a:rPr lang="pl-PL" dirty="0" smtClean="0"/>
              <a:t> oraz napięciu </a:t>
            </a:r>
            <a:r>
              <a:rPr lang="pl-PL" b="1" dirty="0" smtClean="0"/>
              <a:t>urządzenia </a:t>
            </a:r>
            <a:r>
              <a:rPr lang="pl-PL" dirty="0" smtClean="0"/>
              <a:t>na urządzeniu.</a:t>
            </a:r>
            <a:br>
              <a:rPr lang="pl-PL" dirty="0" smtClean="0"/>
            </a:br>
            <a:r>
              <a:rPr lang="pl-PL" dirty="0" smtClean="0"/>
              <a:t>Wracamy do opcji </a:t>
            </a:r>
            <a:r>
              <a:rPr lang="pl-PL" b="1" dirty="0" err="1" smtClean="0"/>
              <a:t>Appearance</a:t>
            </a:r>
            <a:r>
              <a:rPr lang="pl-PL" b="1" dirty="0" smtClean="0"/>
              <a:t> </a:t>
            </a:r>
            <a:r>
              <a:rPr lang="pl-PL" dirty="0" smtClean="0"/>
              <a:t> a w zakładce </a:t>
            </a:r>
            <a:r>
              <a:rPr lang="pl-PL" b="1" dirty="0" err="1" smtClean="0"/>
              <a:t>Label</a:t>
            </a:r>
            <a:r>
              <a:rPr lang="pl-PL" b="1" dirty="0" smtClean="0"/>
              <a:t> </a:t>
            </a:r>
            <a:r>
              <a:rPr lang="pl-PL" dirty="0" smtClean="0"/>
              <a:t>dodajemy OID.</a:t>
            </a:r>
            <a:br>
              <a:rPr lang="pl-PL" dirty="0" smtClean="0"/>
            </a:br>
            <a:r>
              <a:rPr lang="pl-PL" dirty="0" smtClean="0"/>
              <a:t>Prawidłowa składnia OID wygląda tak: [</a:t>
            </a:r>
            <a:r>
              <a:rPr lang="pl-PL" dirty="0" err="1" smtClean="0"/>
              <a:t>oid</a:t>
            </a:r>
            <a:r>
              <a:rPr lang="pl-PL" dirty="0" smtClean="0"/>
              <a:t>(„Identyfikator  OID”)]</a:t>
            </a:r>
          </a:p>
          <a:p>
            <a:r>
              <a:rPr lang="pl-PL" dirty="0" smtClean="0"/>
              <a:t> Zgodnie z powyższym do zakładki </a:t>
            </a:r>
            <a:r>
              <a:rPr lang="pl-PL" dirty="0" err="1" smtClean="0"/>
              <a:t>Label</a:t>
            </a:r>
            <a:r>
              <a:rPr lang="pl-PL" dirty="0" smtClean="0"/>
              <a:t> dodajemy 2 wpisy:</a:t>
            </a:r>
          </a:p>
          <a:p>
            <a:r>
              <a:rPr lang="pl-PL" i="1" u="sng" dirty="0" smtClean="0"/>
              <a:t>Temperatura:</a:t>
            </a:r>
            <a:r>
              <a:rPr lang="pl-PL" i="1" dirty="0" smtClean="0"/>
              <a:t>[</a:t>
            </a:r>
            <a:r>
              <a:rPr lang="pl-PL" i="1" dirty="0" err="1" smtClean="0"/>
              <a:t>oid</a:t>
            </a:r>
            <a:r>
              <a:rPr lang="pl-PL" i="1" dirty="0" smtClean="0"/>
              <a:t>(„1.3.6.1.4.1.14988.1.1.3.10.0”)]</a:t>
            </a:r>
            <a:r>
              <a:rPr lang="pl-PL" i="1" u="sng" dirty="0" smtClean="0"/>
              <a:t>C</a:t>
            </a:r>
            <a:r>
              <a:rPr lang="pl-PL" i="1" dirty="0" smtClean="0"/>
              <a:t/>
            </a:r>
            <a:br>
              <a:rPr lang="pl-PL" i="1" dirty="0" smtClean="0"/>
            </a:br>
            <a:r>
              <a:rPr lang="pl-PL" i="1" u="sng" dirty="0" err="1" smtClean="0"/>
              <a:t>Voltage</a:t>
            </a:r>
            <a:r>
              <a:rPr lang="pl-PL" i="1" u="sng" dirty="0" smtClean="0"/>
              <a:t>:</a:t>
            </a:r>
            <a:r>
              <a:rPr lang="pl-PL" i="1" dirty="0" smtClean="0"/>
              <a:t> [</a:t>
            </a:r>
            <a:r>
              <a:rPr lang="pl-PL" i="1" dirty="0" err="1" smtClean="0"/>
              <a:t>oid</a:t>
            </a:r>
            <a:r>
              <a:rPr lang="pl-PL" i="1" dirty="0" smtClean="0"/>
              <a:t>(„1.3.6.1.4.1.14988.1.1.3.8.0”)]</a:t>
            </a:r>
            <a:r>
              <a:rPr lang="pl-PL" i="1" u="sng" dirty="0" smtClean="0"/>
              <a:t>V</a:t>
            </a:r>
            <a:endParaRPr lang="pl-PL" dirty="0" smtClean="0"/>
          </a:p>
          <a:p>
            <a:endParaRPr lang="pl-PL" dirty="0"/>
          </a:p>
        </p:txBody>
      </p:sp>
      <p:pic>
        <p:nvPicPr>
          <p:cNvPr id="14338" name="Picture 2" descr="C:\Users\PanWojciech\Desktop\dude-oid-temperatura.png"/>
          <p:cNvPicPr>
            <a:picLocks noChangeAspect="1" noChangeArrowheads="1"/>
          </p:cNvPicPr>
          <p:nvPr/>
        </p:nvPicPr>
        <p:blipFill>
          <a:blip r:embed="rId2"/>
          <a:srcRect/>
          <a:stretch>
            <a:fillRect/>
          </a:stretch>
        </p:blipFill>
        <p:spPr bwMode="auto">
          <a:xfrm>
            <a:off x="5000085" y="1714488"/>
            <a:ext cx="4143915" cy="364331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err="1" smtClean="0"/>
              <a:t>The</a:t>
            </a:r>
            <a:r>
              <a:rPr lang="pl-PL" dirty="0" smtClean="0"/>
              <a:t> </a:t>
            </a:r>
            <a:r>
              <a:rPr lang="pl-PL" dirty="0" err="1" smtClean="0"/>
              <a:t>dude</a:t>
            </a:r>
            <a:endParaRPr lang="pl-PL" dirty="0"/>
          </a:p>
        </p:txBody>
      </p:sp>
      <p:sp>
        <p:nvSpPr>
          <p:cNvPr id="8" name="Prostokąt 7"/>
          <p:cNvSpPr/>
          <p:nvPr/>
        </p:nvSpPr>
        <p:spPr>
          <a:xfrm>
            <a:off x="571472" y="1357298"/>
            <a:ext cx="8001056" cy="923330"/>
          </a:xfrm>
          <a:prstGeom prst="rect">
            <a:avLst/>
          </a:prstGeom>
        </p:spPr>
        <p:txBody>
          <a:bodyPr wrap="square">
            <a:spAutoFit/>
          </a:bodyPr>
          <a:lstStyle/>
          <a:p>
            <a:r>
              <a:rPr lang="pl-PL" dirty="0" smtClean="0"/>
              <a:t>Tekst znajdujący się poza nawiasem kwadratowym, pełni jedynie funkcję opisową.</a:t>
            </a:r>
            <a:br>
              <a:rPr lang="pl-PL" dirty="0" smtClean="0"/>
            </a:br>
            <a:r>
              <a:rPr lang="pl-PL" dirty="0" smtClean="0"/>
              <a:t>Po dodaniu tych elementów, ikona naszego urządzenia posiada dodatkowe pola z informacjami (temperatura, napięcie)</a:t>
            </a:r>
            <a:endParaRPr lang="pl-PL" dirty="0"/>
          </a:p>
        </p:txBody>
      </p:sp>
      <p:pic>
        <p:nvPicPr>
          <p:cNvPr id="15362" name="Picture 2" descr="C:\Users\PanWojciech\Desktop\dude-monitorowane-urządzenie-temperatura.png"/>
          <p:cNvPicPr>
            <a:picLocks noChangeAspect="1" noChangeArrowheads="1"/>
          </p:cNvPicPr>
          <p:nvPr/>
        </p:nvPicPr>
        <p:blipFill>
          <a:blip r:embed="rId2"/>
          <a:srcRect/>
          <a:stretch>
            <a:fillRect/>
          </a:stretch>
        </p:blipFill>
        <p:spPr bwMode="auto">
          <a:xfrm>
            <a:off x="2500298" y="2714620"/>
            <a:ext cx="4572001" cy="28860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smtClean="0"/>
              <a:t>sondy</a:t>
            </a:r>
            <a:endParaRPr lang="pl-PL" dirty="0"/>
          </a:p>
        </p:txBody>
      </p:sp>
      <p:sp>
        <p:nvSpPr>
          <p:cNvPr id="7" name="Prostokąt 6"/>
          <p:cNvSpPr/>
          <p:nvPr/>
        </p:nvSpPr>
        <p:spPr>
          <a:xfrm>
            <a:off x="571472" y="1357298"/>
            <a:ext cx="8001056" cy="1200329"/>
          </a:xfrm>
          <a:prstGeom prst="rect">
            <a:avLst/>
          </a:prstGeom>
        </p:spPr>
        <p:txBody>
          <a:bodyPr wrap="square">
            <a:spAutoFit/>
          </a:bodyPr>
          <a:lstStyle/>
          <a:p>
            <a:r>
              <a:rPr lang="pl-PL" dirty="0" smtClean="0"/>
              <a:t>Aby móc tworzyć wykresy dla każdego urządzenia bez potrzeby tworzenia osobnych źródeł danych koniecznie jest stworzenie sond. By nam się lepiej dodawało sondy większej ilości urządzeń należy stworzyć funkcję, które będą już w sobie zawierały odpowiednie </a:t>
            </a:r>
            <a:r>
              <a:rPr lang="pl-PL" dirty="0" err="1" smtClean="0"/>
              <a:t>OIDy</a:t>
            </a:r>
            <a:r>
              <a:rPr lang="pl-PL" dirty="0" smtClean="0"/>
              <a:t>.</a:t>
            </a:r>
            <a:endParaRPr lang="pl-PL" dirty="0"/>
          </a:p>
        </p:txBody>
      </p:sp>
      <p:pic>
        <p:nvPicPr>
          <p:cNvPr id="16387" name="Picture 3" descr="C:\Users\PanWojciech\Desktop\1.PNG"/>
          <p:cNvPicPr>
            <a:picLocks noChangeAspect="1" noChangeArrowheads="1"/>
          </p:cNvPicPr>
          <p:nvPr/>
        </p:nvPicPr>
        <p:blipFill>
          <a:blip r:embed="rId2"/>
          <a:srcRect/>
          <a:stretch>
            <a:fillRect/>
          </a:stretch>
        </p:blipFill>
        <p:spPr bwMode="auto">
          <a:xfrm>
            <a:off x="1357290" y="3143248"/>
            <a:ext cx="6072198" cy="3248048"/>
          </a:xfrm>
          <a:prstGeom prst="rect">
            <a:avLst/>
          </a:prstGeom>
          <a:noFill/>
        </p:spPr>
      </p:pic>
      <p:sp>
        <p:nvSpPr>
          <p:cNvPr id="10" name="Prostokąt 9"/>
          <p:cNvSpPr/>
          <p:nvPr/>
        </p:nvSpPr>
        <p:spPr>
          <a:xfrm>
            <a:off x="397054" y="2714620"/>
            <a:ext cx="8746946" cy="369332"/>
          </a:xfrm>
          <a:prstGeom prst="rect">
            <a:avLst/>
          </a:prstGeom>
        </p:spPr>
        <p:txBody>
          <a:bodyPr wrap="none">
            <a:spAutoFit/>
          </a:bodyPr>
          <a:lstStyle/>
          <a:p>
            <a:r>
              <a:rPr lang="pl-PL" dirty="0" smtClean="0"/>
              <a:t>W menu bocznym wyszukujemy zakładki </a:t>
            </a:r>
            <a:r>
              <a:rPr lang="pl-PL" b="1" dirty="0" err="1" smtClean="0"/>
              <a:t>Functions</a:t>
            </a:r>
            <a:r>
              <a:rPr lang="pl-PL" dirty="0" smtClean="0"/>
              <a:t>, następnie dodajemy nową przyciskiem +</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smtClean="0"/>
              <a:t>sondy</a:t>
            </a:r>
            <a:endParaRPr lang="pl-PL" dirty="0"/>
          </a:p>
        </p:txBody>
      </p:sp>
      <p:pic>
        <p:nvPicPr>
          <p:cNvPr id="17410" name="Picture 2" descr="C:\Users\PanWojciech\Desktop\2.PNG"/>
          <p:cNvPicPr>
            <a:picLocks noChangeAspect="1" noChangeArrowheads="1"/>
          </p:cNvPicPr>
          <p:nvPr/>
        </p:nvPicPr>
        <p:blipFill>
          <a:blip r:embed="rId2"/>
          <a:srcRect/>
          <a:stretch>
            <a:fillRect/>
          </a:stretch>
        </p:blipFill>
        <p:spPr bwMode="auto">
          <a:xfrm>
            <a:off x="704390" y="1857364"/>
            <a:ext cx="7964214" cy="4643446"/>
          </a:xfrm>
          <a:prstGeom prst="rect">
            <a:avLst/>
          </a:prstGeom>
          <a:noFill/>
        </p:spPr>
      </p:pic>
      <p:sp>
        <p:nvSpPr>
          <p:cNvPr id="8" name="pole tekstowe 7"/>
          <p:cNvSpPr txBox="1"/>
          <p:nvPr/>
        </p:nvSpPr>
        <p:spPr>
          <a:xfrm>
            <a:off x="2500298" y="1428736"/>
            <a:ext cx="4115166" cy="369332"/>
          </a:xfrm>
          <a:prstGeom prst="rect">
            <a:avLst/>
          </a:prstGeom>
          <a:noFill/>
        </p:spPr>
        <p:txBody>
          <a:bodyPr wrap="none" rtlCol="0">
            <a:spAutoFit/>
          </a:bodyPr>
          <a:lstStyle/>
          <a:p>
            <a:r>
              <a:rPr lang="pl-PL" dirty="0" smtClean="0"/>
              <a:t>Dodajemy funkcję o nazwie TEMPERATURA</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smtClean="0"/>
              <a:t>sondy</a:t>
            </a:r>
            <a:endParaRPr lang="pl-PL" dirty="0"/>
          </a:p>
        </p:txBody>
      </p:sp>
      <p:sp>
        <p:nvSpPr>
          <p:cNvPr id="8" name="pole tekstowe 7"/>
          <p:cNvSpPr txBox="1"/>
          <p:nvPr/>
        </p:nvSpPr>
        <p:spPr>
          <a:xfrm>
            <a:off x="2500298" y="1428736"/>
            <a:ext cx="4407617" cy="369332"/>
          </a:xfrm>
          <a:prstGeom prst="rect">
            <a:avLst/>
          </a:prstGeom>
          <a:noFill/>
        </p:spPr>
        <p:txBody>
          <a:bodyPr wrap="none" rtlCol="0">
            <a:spAutoFit/>
          </a:bodyPr>
          <a:lstStyle/>
          <a:p>
            <a:r>
              <a:rPr lang="pl-PL" dirty="0" smtClean="0"/>
              <a:t>W ten sam sposób dodajmy jeszcze VOLTAGE</a:t>
            </a:r>
            <a:endParaRPr lang="pl-PL" dirty="0"/>
          </a:p>
        </p:txBody>
      </p:sp>
      <p:pic>
        <p:nvPicPr>
          <p:cNvPr id="18434" name="Picture 2" descr="C:\Users\PanWojciech\Desktop\3.PNG"/>
          <p:cNvPicPr>
            <a:picLocks noChangeAspect="1" noChangeArrowheads="1"/>
          </p:cNvPicPr>
          <p:nvPr/>
        </p:nvPicPr>
        <p:blipFill>
          <a:blip r:embed="rId2"/>
          <a:srcRect/>
          <a:stretch>
            <a:fillRect/>
          </a:stretch>
        </p:blipFill>
        <p:spPr bwMode="auto">
          <a:xfrm>
            <a:off x="1214414" y="2643182"/>
            <a:ext cx="6783388" cy="21907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smtClean="0"/>
              <a:t>sondy</a:t>
            </a:r>
            <a:endParaRPr lang="pl-PL" dirty="0"/>
          </a:p>
        </p:txBody>
      </p:sp>
      <p:sp>
        <p:nvSpPr>
          <p:cNvPr id="7" name="Prostokąt 6"/>
          <p:cNvSpPr/>
          <p:nvPr/>
        </p:nvSpPr>
        <p:spPr>
          <a:xfrm>
            <a:off x="571472" y="1357298"/>
            <a:ext cx="8001056" cy="923330"/>
          </a:xfrm>
          <a:prstGeom prst="rect">
            <a:avLst/>
          </a:prstGeom>
        </p:spPr>
        <p:txBody>
          <a:bodyPr wrap="square">
            <a:spAutoFit/>
          </a:bodyPr>
          <a:lstStyle/>
          <a:p>
            <a:r>
              <a:rPr lang="pl-PL" dirty="0" smtClean="0"/>
              <a:t>Teraz możemy przystąpić do utworzenia sond do monitoringu.</a:t>
            </a:r>
          </a:p>
          <a:p>
            <a:r>
              <a:rPr lang="pl-PL" dirty="0" smtClean="0"/>
              <a:t>W tym celu przejdźmy do zakładki PROBES w menu po lewej stronie a następnie dodajmy nową sondę przyciskiem +</a:t>
            </a:r>
            <a:endParaRPr lang="pl-PL" dirty="0"/>
          </a:p>
        </p:txBody>
      </p:sp>
      <p:pic>
        <p:nvPicPr>
          <p:cNvPr id="19458" name="Picture 2" descr="C:\Users\PanWojciech\Desktop\4.PNG"/>
          <p:cNvPicPr>
            <a:picLocks noChangeAspect="1" noChangeArrowheads="1"/>
          </p:cNvPicPr>
          <p:nvPr/>
        </p:nvPicPr>
        <p:blipFill>
          <a:blip r:embed="rId2"/>
          <a:srcRect/>
          <a:stretch>
            <a:fillRect/>
          </a:stretch>
        </p:blipFill>
        <p:spPr bwMode="auto">
          <a:xfrm>
            <a:off x="1428728" y="2451210"/>
            <a:ext cx="5715040" cy="392764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smtClean="0"/>
              <a:t>sondy</a:t>
            </a:r>
            <a:endParaRPr lang="pl-PL" dirty="0"/>
          </a:p>
        </p:txBody>
      </p:sp>
      <p:sp>
        <p:nvSpPr>
          <p:cNvPr id="7" name="Prostokąt 6"/>
          <p:cNvSpPr/>
          <p:nvPr/>
        </p:nvSpPr>
        <p:spPr>
          <a:xfrm>
            <a:off x="571472" y="1357298"/>
            <a:ext cx="8001056" cy="4524315"/>
          </a:xfrm>
          <a:prstGeom prst="rect">
            <a:avLst/>
          </a:prstGeom>
        </p:spPr>
        <p:txBody>
          <a:bodyPr wrap="square">
            <a:spAutoFit/>
          </a:bodyPr>
          <a:lstStyle/>
          <a:p>
            <a:r>
              <a:rPr lang="pl-PL" dirty="0" err="1" smtClean="0"/>
              <a:t>Name</a:t>
            </a:r>
            <a:r>
              <a:rPr lang="pl-PL" dirty="0" smtClean="0"/>
              <a:t>: Nazwa Funkcji</a:t>
            </a:r>
            <a:br>
              <a:rPr lang="pl-PL" dirty="0" smtClean="0"/>
            </a:br>
            <a:r>
              <a:rPr lang="pl-PL" dirty="0" err="1" smtClean="0"/>
              <a:t>Type</a:t>
            </a:r>
            <a:r>
              <a:rPr lang="pl-PL" dirty="0" smtClean="0"/>
              <a:t>: Typ Funkcji</a:t>
            </a:r>
            <a:br>
              <a:rPr lang="pl-PL" dirty="0" smtClean="0"/>
            </a:br>
            <a:r>
              <a:rPr lang="pl-PL" dirty="0" smtClean="0"/>
              <a:t>Agent: </a:t>
            </a:r>
            <a:r>
              <a:rPr lang="pl-PL" dirty="0" err="1" smtClean="0"/>
              <a:t>Agent</a:t>
            </a:r>
            <a:r>
              <a:rPr lang="pl-PL" dirty="0" smtClean="0"/>
              <a:t>, z którego są pobierane informację o hoście</a:t>
            </a:r>
            <a:br>
              <a:rPr lang="pl-PL" dirty="0" smtClean="0"/>
            </a:br>
            <a:r>
              <a:rPr lang="pl-PL" dirty="0" err="1" smtClean="0"/>
              <a:t>Available</a:t>
            </a:r>
            <a:r>
              <a:rPr lang="pl-PL" dirty="0" smtClean="0"/>
              <a:t>: Dostępność ( jeżeli wpisana nazwa funkcji będzie zwracać wartość to sonda jest uznana za dostępną).</a:t>
            </a:r>
            <a:br>
              <a:rPr lang="pl-PL" dirty="0" smtClean="0"/>
            </a:br>
            <a:r>
              <a:rPr lang="pl-PL" dirty="0" err="1" smtClean="0"/>
              <a:t>Error</a:t>
            </a:r>
            <a:r>
              <a:rPr lang="pl-PL" dirty="0" smtClean="0"/>
              <a:t>: warunek, który sprawdza czy wartości sondy mieszczą się w zakresie. Jeżeli wartość zostanie przekroczona to zostanie wyświetlona informacja. A cała sonda zgłasza błąd.</a:t>
            </a:r>
            <a:br>
              <a:rPr lang="pl-PL" dirty="0" smtClean="0"/>
            </a:br>
            <a:r>
              <a:rPr lang="pl-PL" b="1" dirty="0" err="1" smtClean="0"/>
              <a:t>If</a:t>
            </a:r>
            <a:r>
              <a:rPr lang="pl-PL" b="1" dirty="0" smtClean="0"/>
              <a:t>(</a:t>
            </a:r>
            <a:r>
              <a:rPr lang="pl-PL" dirty="0" err="1" smtClean="0"/>
              <a:t>nazwa_funkcji</a:t>
            </a:r>
            <a:r>
              <a:rPr lang="pl-PL" dirty="0" smtClean="0"/>
              <a:t>()&lt;23, </a:t>
            </a:r>
            <a:r>
              <a:rPr lang="pl-PL" dirty="0" smtClean="0">
                <a:solidFill>
                  <a:srgbClr val="FFFF00"/>
                </a:solidFill>
              </a:rPr>
              <a:t>””</a:t>
            </a:r>
            <a:r>
              <a:rPr lang="pl-PL" dirty="0" smtClean="0"/>
              <a:t>, </a:t>
            </a:r>
            <a:r>
              <a:rPr lang="pl-PL" dirty="0" smtClean="0">
                <a:solidFill>
                  <a:srgbClr val="FF0000"/>
                </a:solidFill>
              </a:rPr>
              <a:t>”nie działa”</a:t>
            </a:r>
            <a:r>
              <a:rPr lang="pl-PL" dirty="0" smtClean="0"/>
              <a:t>) – Jeżeli funkcja jest mniejsza od 23 to wyświetl </a:t>
            </a:r>
            <a:r>
              <a:rPr lang="pl-PL" dirty="0" smtClean="0">
                <a:solidFill>
                  <a:srgbClr val="FFFF00"/>
                </a:solidFill>
              </a:rPr>
              <a:t>informację w pierwszym cudzysłowie, </a:t>
            </a:r>
            <a:r>
              <a:rPr lang="pl-PL" dirty="0" smtClean="0"/>
              <a:t> jeżeli funkcja nie spełnia równania to wyświetl </a:t>
            </a:r>
            <a:r>
              <a:rPr lang="pl-PL" dirty="0" smtClean="0">
                <a:solidFill>
                  <a:srgbClr val="FF0000"/>
                </a:solidFill>
              </a:rPr>
              <a:t>informację w drugim cudzysłowie</a:t>
            </a:r>
            <a:r>
              <a:rPr lang="pl-PL" dirty="0" smtClean="0"/>
              <a:t>. Ze względu zmieszenia zbędnych informacji pierwszy cudzysłów zostaje pusty. Sonda powinna wyświetlać tylko nie prawidłowe działanie urządzenia. </a:t>
            </a:r>
            <a:br>
              <a:rPr lang="pl-PL" dirty="0" smtClean="0"/>
            </a:br>
            <a:r>
              <a:rPr lang="pl-PL" dirty="0" err="1" smtClean="0"/>
              <a:t>Value</a:t>
            </a:r>
            <a:r>
              <a:rPr lang="pl-PL" dirty="0" smtClean="0"/>
              <a:t>: Wartość</a:t>
            </a:r>
            <a:br>
              <a:rPr lang="pl-PL" dirty="0" smtClean="0"/>
            </a:br>
            <a:r>
              <a:rPr lang="pl-PL" dirty="0" smtClean="0"/>
              <a:t>Unit: Jednostki</a:t>
            </a:r>
            <a:br>
              <a:rPr lang="pl-PL" dirty="0" smtClean="0"/>
            </a:br>
            <a:endParaRPr lang="pl-P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smtClean="0"/>
              <a:t>sondy</a:t>
            </a:r>
            <a:endParaRPr lang="pl-PL" dirty="0"/>
          </a:p>
        </p:txBody>
      </p:sp>
      <p:sp>
        <p:nvSpPr>
          <p:cNvPr id="7" name="Prostokąt 6"/>
          <p:cNvSpPr/>
          <p:nvPr/>
        </p:nvSpPr>
        <p:spPr>
          <a:xfrm>
            <a:off x="571472" y="1357298"/>
            <a:ext cx="8001056" cy="369332"/>
          </a:xfrm>
          <a:prstGeom prst="rect">
            <a:avLst/>
          </a:prstGeom>
        </p:spPr>
        <p:txBody>
          <a:bodyPr wrap="square">
            <a:spAutoFit/>
          </a:bodyPr>
          <a:lstStyle/>
          <a:p>
            <a:r>
              <a:rPr lang="pl-PL" dirty="0" smtClean="0"/>
              <a:t>Tym samym sposobem dodajmy sondę VOLTAGE</a:t>
            </a:r>
            <a:endParaRPr lang="pl-PL" dirty="0"/>
          </a:p>
        </p:txBody>
      </p:sp>
      <p:pic>
        <p:nvPicPr>
          <p:cNvPr id="20482" name="Picture 2" descr="C:\Users\PanWojciech\Desktop\5.PNG"/>
          <p:cNvPicPr>
            <a:picLocks noChangeAspect="1" noChangeArrowheads="1"/>
          </p:cNvPicPr>
          <p:nvPr/>
        </p:nvPicPr>
        <p:blipFill>
          <a:blip r:embed="rId2"/>
          <a:srcRect/>
          <a:stretch>
            <a:fillRect/>
          </a:stretch>
        </p:blipFill>
        <p:spPr bwMode="auto">
          <a:xfrm>
            <a:off x="2285984" y="2143116"/>
            <a:ext cx="4448175" cy="38957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err="1" smtClean="0"/>
              <a:t>The</a:t>
            </a:r>
            <a:r>
              <a:rPr lang="pl-PL" dirty="0" smtClean="0"/>
              <a:t> </a:t>
            </a:r>
            <a:r>
              <a:rPr lang="pl-PL" dirty="0" err="1" smtClean="0"/>
              <a:t>dude</a:t>
            </a:r>
            <a:r>
              <a:rPr lang="pl-PL" dirty="0" smtClean="0"/>
              <a:t> – co to jest?</a:t>
            </a:r>
            <a:endParaRPr lang="pl-PL" dirty="0"/>
          </a:p>
        </p:txBody>
      </p:sp>
      <p:sp>
        <p:nvSpPr>
          <p:cNvPr id="6" name="pole tekstowe 5"/>
          <p:cNvSpPr txBox="1"/>
          <p:nvPr/>
        </p:nvSpPr>
        <p:spPr>
          <a:xfrm>
            <a:off x="1142976" y="1357298"/>
            <a:ext cx="6929486" cy="4524315"/>
          </a:xfrm>
          <a:prstGeom prst="rect">
            <a:avLst/>
          </a:prstGeom>
          <a:noFill/>
        </p:spPr>
        <p:txBody>
          <a:bodyPr wrap="square" rtlCol="0">
            <a:spAutoFit/>
          </a:bodyPr>
          <a:lstStyle/>
          <a:p>
            <a:r>
              <a:rPr lang="pl-PL" dirty="0" err="1" smtClean="0"/>
              <a:t>The</a:t>
            </a:r>
            <a:r>
              <a:rPr lang="pl-PL" dirty="0" smtClean="0"/>
              <a:t> DUDE jest darmową aplikacją od firmy </a:t>
            </a:r>
            <a:r>
              <a:rPr lang="pl-PL" dirty="0" err="1" smtClean="0"/>
              <a:t>Mikrotik</a:t>
            </a:r>
            <a:r>
              <a:rPr lang="pl-PL" dirty="0" smtClean="0"/>
              <a:t>, której zadaniem jest monitorowanie środowiska sieciowego (za pomocą protokołu SNMP jak i </a:t>
            </a:r>
            <a:r>
              <a:rPr lang="pl-PL" dirty="0" err="1" smtClean="0"/>
              <a:t>RouterOS</a:t>
            </a:r>
            <a:r>
              <a:rPr lang="pl-PL" dirty="0" smtClean="0"/>
              <a:t>.  </a:t>
            </a:r>
            <a:r>
              <a:rPr lang="pl-PL" dirty="0" err="1" smtClean="0"/>
              <a:t>The</a:t>
            </a:r>
            <a:r>
              <a:rPr lang="pl-PL" dirty="0" smtClean="0"/>
              <a:t> </a:t>
            </a:r>
            <a:r>
              <a:rPr lang="pl-PL" dirty="0" err="1" smtClean="0"/>
              <a:t>Dude</a:t>
            </a:r>
            <a:r>
              <a:rPr lang="pl-PL" dirty="0" smtClean="0"/>
              <a:t> pozwala na :</a:t>
            </a:r>
            <a:br>
              <a:rPr lang="pl-PL" dirty="0" smtClean="0"/>
            </a:br>
            <a:r>
              <a:rPr lang="pl-PL" dirty="0" smtClean="0"/>
              <a:t>-Monitorowania urządzeń z określonych podsieci</a:t>
            </a:r>
            <a:br>
              <a:rPr lang="pl-PL" dirty="0" smtClean="0"/>
            </a:br>
            <a:r>
              <a:rPr lang="pl-PL" dirty="0" smtClean="0"/>
              <a:t>-Tworzenie interaktywnych map</a:t>
            </a:r>
            <a:br>
              <a:rPr lang="pl-PL" dirty="0" smtClean="0"/>
            </a:br>
            <a:r>
              <a:rPr lang="pl-PL" dirty="0" smtClean="0"/>
              <a:t>-Tworzenie wykresów dotyczących ruchu sieciowego, temperatury, ilości klientów itp.</a:t>
            </a:r>
          </a:p>
          <a:p>
            <a:r>
              <a:rPr lang="pl-PL" dirty="0" smtClean="0"/>
              <a:t>-Możliwość sprawdzenia zaszumienia eteru bez konieczności logowania się na AP</a:t>
            </a:r>
          </a:p>
          <a:p>
            <a:r>
              <a:rPr lang="pl-PL" dirty="0" smtClean="0"/>
              <a:t>-Obserwacje działającej sieci „na żywo”</a:t>
            </a:r>
            <a:br>
              <a:rPr lang="pl-PL" dirty="0" smtClean="0"/>
            </a:br>
            <a:endParaRPr lang="pl-PL" dirty="0" smtClean="0"/>
          </a:p>
          <a:p>
            <a:endParaRPr lang="pl-PL" dirty="0" smtClean="0"/>
          </a:p>
          <a:p>
            <a:endParaRPr lang="pl-PL" dirty="0" smtClean="0"/>
          </a:p>
          <a:p>
            <a:r>
              <a:rPr lang="pl-PL" dirty="0" smtClean="0"/>
              <a:t>Zasada działania jest prosta. Dodajemy hosty (Adres IP) oraz dodajemy usługi tego hosta chcemy monitorować.</a:t>
            </a:r>
            <a:br>
              <a:rPr lang="pl-PL" dirty="0" smtClean="0"/>
            </a:br>
            <a:endParaRPr lang="pl-P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smtClean="0"/>
              <a:t>sondy</a:t>
            </a:r>
            <a:endParaRPr lang="pl-PL" dirty="0"/>
          </a:p>
        </p:txBody>
      </p:sp>
      <p:pic>
        <p:nvPicPr>
          <p:cNvPr id="21506" name="Picture 2" descr="C:\Users\PanWojciech\Desktop\6.PNG"/>
          <p:cNvPicPr>
            <a:picLocks noChangeAspect="1" noChangeArrowheads="1"/>
          </p:cNvPicPr>
          <p:nvPr/>
        </p:nvPicPr>
        <p:blipFill>
          <a:blip r:embed="rId2"/>
          <a:srcRect/>
          <a:stretch>
            <a:fillRect/>
          </a:stretch>
        </p:blipFill>
        <p:spPr bwMode="auto">
          <a:xfrm>
            <a:off x="1571604" y="2500306"/>
            <a:ext cx="5927232" cy="3426197"/>
          </a:xfrm>
          <a:prstGeom prst="rect">
            <a:avLst/>
          </a:prstGeom>
          <a:noFill/>
        </p:spPr>
      </p:pic>
      <p:sp>
        <p:nvSpPr>
          <p:cNvPr id="6" name="Prostokąt 5"/>
          <p:cNvSpPr/>
          <p:nvPr/>
        </p:nvSpPr>
        <p:spPr>
          <a:xfrm>
            <a:off x="571472" y="1357298"/>
            <a:ext cx="8001056" cy="923330"/>
          </a:xfrm>
          <a:prstGeom prst="rect">
            <a:avLst/>
          </a:prstGeom>
        </p:spPr>
        <p:txBody>
          <a:bodyPr wrap="square">
            <a:spAutoFit/>
          </a:bodyPr>
          <a:lstStyle/>
          <a:p>
            <a:r>
              <a:rPr lang="pl-PL" dirty="0" smtClean="0"/>
              <a:t>Teraz przejdźmy do hosta, któremu chcemy dodać sondę TEMPERATURA i VOLTAGE</a:t>
            </a:r>
            <a:br>
              <a:rPr lang="pl-PL" dirty="0" smtClean="0"/>
            </a:br>
            <a:r>
              <a:rPr lang="pl-PL" dirty="0" smtClean="0"/>
              <a:t>W tym celu klikamy na hosta, przechodzimy do zakładki</a:t>
            </a:r>
            <a:r>
              <a:rPr lang="pl-PL" b="1" dirty="0" smtClean="0"/>
              <a:t> Services </a:t>
            </a:r>
            <a:r>
              <a:rPr lang="pl-PL" dirty="0" smtClean="0"/>
              <a:t>następnie na </a:t>
            </a:r>
            <a:r>
              <a:rPr lang="pl-PL" b="1" dirty="0" smtClean="0"/>
              <a:t>+</a:t>
            </a:r>
            <a:br>
              <a:rPr lang="pl-PL" b="1" dirty="0" smtClean="0"/>
            </a:br>
            <a:r>
              <a:rPr lang="pl-PL" dirty="0" smtClean="0"/>
              <a:t>i dodajemy sondę TEMPERATURA. Analogicznie dodajemy sondę VOLTAGE</a:t>
            </a:r>
            <a:endParaRPr lang="pl-PL"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571480"/>
            <a:ext cx="9144000" cy="663563"/>
          </a:xfrm>
        </p:spPr>
        <p:txBody>
          <a:bodyPr>
            <a:normAutofit fontScale="90000"/>
          </a:bodyPr>
          <a:lstStyle/>
          <a:p>
            <a:pPr algn="ctr"/>
            <a:r>
              <a:rPr lang="pl-PL" dirty="0" smtClean="0"/>
              <a:t>sondy</a:t>
            </a:r>
            <a:endParaRPr lang="pl-PL" dirty="0"/>
          </a:p>
        </p:txBody>
      </p:sp>
      <p:sp>
        <p:nvSpPr>
          <p:cNvPr id="6" name="Prostokąt 5"/>
          <p:cNvSpPr/>
          <p:nvPr/>
        </p:nvSpPr>
        <p:spPr>
          <a:xfrm>
            <a:off x="571472" y="1357298"/>
            <a:ext cx="8001056" cy="369332"/>
          </a:xfrm>
          <a:prstGeom prst="rect">
            <a:avLst/>
          </a:prstGeom>
        </p:spPr>
        <p:txBody>
          <a:bodyPr wrap="square">
            <a:spAutoFit/>
          </a:bodyPr>
          <a:lstStyle/>
          <a:p>
            <a:r>
              <a:rPr lang="pl-PL" dirty="0" smtClean="0"/>
              <a:t>Teraz w zakładce </a:t>
            </a:r>
            <a:r>
              <a:rPr lang="pl-PL" b="1" dirty="0" smtClean="0"/>
              <a:t> </a:t>
            </a:r>
            <a:r>
              <a:rPr lang="pl-PL" b="1" dirty="0" err="1" smtClean="0"/>
              <a:t>History</a:t>
            </a:r>
            <a:r>
              <a:rPr lang="pl-PL" b="1" dirty="0" smtClean="0"/>
              <a:t> </a:t>
            </a:r>
            <a:r>
              <a:rPr lang="pl-PL" dirty="0" smtClean="0"/>
              <a:t> Hosta pojawią się wykresy Temperatury i </a:t>
            </a:r>
            <a:r>
              <a:rPr lang="pl-PL" dirty="0" err="1" smtClean="0"/>
              <a:t>Voltage</a:t>
            </a:r>
            <a:endParaRPr lang="pl-PL" b="1" dirty="0"/>
          </a:p>
        </p:txBody>
      </p:sp>
      <p:pic>
        <p:nvPicPr>
          <p:cNvPr id="22530" name="Picture 2" descr="C:\Users\PanWojciech\Desktop\Przechwytywanie.PNG"/>
          <p:cNvPicPr>
            <a:picLocks noChangeAspect="1" noChangeArrowheads="1"/>
          </p:cNvPicPr>
          <p:nvPr/>
        </p:nvPicPr>
        <p:blipFill>
          <a:blip r:embed="rId2"/>
          <a:srcRect/>
          <a:stretch>
            <a:fillRect/>
          </a:stretch>
        </p:blipFill>
        <p:spPr bwMode="auto">
          <a:xfrm>
            <a:off x="785786" y="2000240"/>
            <a:ext cx="7567628" cy="419086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32" y="3429000"/>
            <a:ext cx="9144000" cy="663563"/>
          </a:xfrm>
        </p:spPr>
        <p:txBody>
          <a:bodyPr>
            <a:normAutofit fontScale="90000"/>
          </a:bodyPr>
          <a:lstStyle/>
          <a:p>
            <a:pPr algn="ctr"/>
            <a:r>
              <a:rPr lang="pl-PL" dirty="0" smtClean="0"/>
              <a:t>Dziękuję wszystkim za przybycie na 1. edycję </a:t>
            </a: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Dlaczego </a:t>
            </a:r>
            <a:r>
              <a:rPr lang="pl-PL" dirty="0" err="1" smtClean="0"/>
              <a:t>The</a:t>
            </a:r>
            <a:r>
              <a:rPr lang="pl-PL" dirty="0" smtClean="0"/>
              <a:t> DUDE?</a:t>
            </a:r>
            <a:endParaRPr lang="pl-PL" dirty="0"/>
          </a:p>
        </p:txBody>
      </p:sp>
      <p:pic>
        <p:nvPicPr>
          <p:cNvPr id="5" name="Picture 3" descr="C:\Users\PanWojciech\Desktop\Spectral-scan-dude.png"/>
          <p:cNvPicPr>
            <a:picLocks noChangeAspect="1" noChangeArrowheads="1"/>
          </p:cNvPicPr>
          <p:nvPr/>
        </p:nvPicPr>
        <p:blipFill>
          <a:blip r:embed="rId3"/>
          <a:srcRect/>
          <a:stretch>
            <a:fillRect/>
          </a:stretch>
        </p:blipFill>
        <p:spPr bwMode="auto">
          <a:xfrm>
            <a:off x="142844" y="1285860"/>
            <a:ext cx="3883227" cy="4426097"/>
          </a:xfrm>
          <a:prstGeom prst="rect">
            <a:avLst/>
          </a:prstGeom>
          <a:noFill/>
        </p:spPr>
      </p:pic>
      <p:pic>
        <p:nvPicPr>
          <p:cNvPr id="7" name="Picture 2" descr="C:\Users\PanWojciech\Desktop\Przechwytywanie.PNG"/>
          <p:cNvPicPr>
            <a:picLocks noChangeAspect="1" noChangeArrowheads="1"/>
          </p:cNvPicPr>
          <p:nvPr/>
        </p:nvPicPr>
        <p:blipFill>
          <a:blip r:embed="rId4" cstate="print"/>
          <a:srcRect/>
          <a:stretch>
            <a:fillRect/>
          </a:stretch>
        </p:blipFill>
        <p:spPr bwMode="auto">
          <a:xfrm>
            <a:off x="4287814" y="1500174"/>
            <a:ext cx="4514958" cy="2500330"/>
          </a:xfrm>
          <a:prstGeom prst="rect">
            <a:avLst/>
          </a:prstGeom>
          <a:noFill/>
        </p:spPr>
      </p:pic>
      <p:sp>
        <p:nvSpPr>
          <p:cNvPr id="9" name="pole tekstowe 8"/>
          <p:cNvSpPr txBox="1"/>
          <p:nvPr/>
        </p:nvSpPr>
        <p:spPr>
          <a:xfrm>
            <a:off x="1285852" y="5715016"/>
            <a:ext cx="1790683" cy="369332"/>
          </a:xfrm>
          <a:prstGeom prst="rect">
            <a:avLst/>
          </a:prstGeom>
          <a:noFill/>
        </p:spPr>
        <p:txBody>
          <a:bodyPr wrap="none" rtlCol="0">
            <a:spAutoFit/>
          </a:bodyPr>
          <a:lstStyle/>
          <a:p>
            <a:r>
              <a:rPr lang="pl-PL" dirty="0" smtClean="0"/>
              <a:t>Analiza Spectrum</a:t>
            </a:r>
            <a:endParaRPr lang="pl-PL" dirty="0"/>
          </a:p>
        </p:txBody>
      </p:sp>
      <p:sp>
        <p:nvSpPr>
          <p:cNvPr id="10" name="pole tekstowe 9"/>
          <p:cNvSpPr txBox="1"/>
          <p:nvPr/>
        </p:nvSpPr>
        <p:spPr>
          <a:xfrm>
            <a:off x="4214810" y="4071942"/>
            <a:ext cx="4705904" cy="646331"/>
          </a:xfrm>
          <a:prstGeom prst="rect">
            <a:avLst/>
          </a:prstGeom>
          <a:noFill/>
        </p:spPr>
        <p:txBody>
          <a:bodyPr wrap="none" rtlCol="0">
            <a:spAutoFit/>
          </a:bodyPr>
          <a:lstStyle/>
          <a:p>
            <a:r>
              <a:rPr lang="pl-PL" dirty="0" smtClean="0"/>
              <a:t>Wykresy odpowiedzi na usługi,</a:t>
            </a:r>
            <a:br>
              <a:rPr lang="pl-PL" dirty="0" smtClean="0"/>
            </a:br>
            <a:r>
              <a:rPr lang="pl-PL" dirty="0" smtClean="0"/>
              <a:t>zużycia podzespołów, temperatury oraz </a:t>
            </a:r>
            <a:r>
              <a:rPr lang="pl-PL" dirty="0" err="1" smtClean="0"/>
              <a:t>Voltage</a:t>
            </a:r>
            <a:r>
              <a:rPr lang="pl-PL" dirty="0" smtClean="0"/>
              <a:t> </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Dlaczego </a:t>
            </a:r>
            <a:r>
              <a:rPr lang="pl-PL" dirty="0" err="1" smtClean="0"/>
              <a:t>The</a:t>
            </a:r>
            <a:r>
              <a:rPr lang="pl-PL" dirty="0" smtClean="0"/>
              <a:t> DUDE?</a:t>
            </a:r>
            <a:endParaRPr lang="pl-PL" dirty="0"/>
          </a:p>
        </p:txBody>
      </p:sp>
      <p:sp>
        <p:nvSpPr>
          <p:cNvPr id="6" name="pole tekstowe 5"/>
          <p:cNvSpPr txBox="1"/>
          <p:nvPr/>
        </p:nvSpPr>
        <p:spPr>
          <a:xfrm>
            <a:off x="1142976" y="1357298"/>
            <a:ext cx="6929486" cy="3693319"/>
          </a:xfrm>
          <a:prstGeom prst="rect">
            <a:avLst/>
          </a:prstGeom>
          <a:noFill/>
        </p:spPr>
        <p:txBody>
          <a:bodyPr wrap="square" rtlCol="0">
            <a:spAutoFit/>
          </a:bodyPr>
          <a:lstStyle/>
          <a:p>
            <a:r>
              <a:rPr lang="pl-PL" dirty="0" smtClean="0"/>
              <a:t>-Darmowy</a:t>
            </a:r>
            <a:br>
              <a:rPr lang="pl-PL" dirty="0" smtClean="0"/>
            </a:br>
            <a:r>
              <a:rPr lang="pl-PL" dirty="0" smtClean="0"/>
              <a:t>-Prosty w obsłudze</a:t>
            </a:r>
            <a:br>
              <a:rPr lang="pl-PL" dirty="0" smtClean="0"/>
            </a:br>
            <a:r>
              <a:rPr lang="pl-PL" dirty="0" smtClean="0"/>
              <a:t>-Możemy go zainstalować na routerze brzegowym (nie jest wymagana instalacja na osobnym urządzeniu) *</a:t>
            </a:r>
            <a:br>
              <a:rPr lang="pl-PL" dirty="0" smtClean="0"/>
            </a:br>
            <a:r>
              <a:rPr lang="pl-PL" dirty="0" smtClean="0"/>
              <a:t>-Cały czas doskonalony</a:t>
            </a:r>
            <a:br>
              <a:rPr lang="pl-PL" dirty="0" smtClean="0"/>
            </a:br>
            <a:r>
              <a:rPr lang="pl-PL" dirty="0" smtClean="0"/>
              <a:t>-Powiadomienia według swoich reguł</a:t>
            </a:r>
            <a:br>
              <a:rPr lang="pl-PL" dirty="0" smtClean="0"/>
            </a:br>
            <a:r>
              <a:rPr lang="pl-PL" dirty="0" smtClean="0"/>
              <a:t>-Możliwe tworzenie własnych niezależnych funkcji i narzędzi oraz wykorzystanie ich globalnie jak i do konkretnych hostów</a:t>
            </a:r>
          </a:p>
          <a:p>
            <a:r>
              <a:rPr lang="pl-PL" dirty="0" smtClean="0"/>
              <a:t>-Brak jakichkolwiek ograniczeń dotyczących ilości monitorowanych urządzeń</a:t>
            </a:r>
            <a:br>
              <a:rPr lang="pl-PL" dirty="0" smtClean="0"/>
            </a:br>
            <a:r>
              <a:rPr lang="pl-PL" dirty="0" smtClean="0"/>
              <a:t>-Mamy możliwość monitorowania nie tylko </a:t>
            </a:r>
            <a:r>
              <a:rPr lang="pl-PL" dirty="0" err="1" smtClean="0"/>
              <a:t>Mikrotików</a:t>
            </a:r>
            <a:r>
              <a:rPr lang="pl-PL" dirty="0" smtClean="0"/>
              <a:t> ale również wszelkich urządzeń współpracujących z protokołem IP i SNMP.</a:t>
            </a:r>
            <a:br>
              <a:rPr lang="pl-PL" dirty="0" smtClean="0"/>
            </a:b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err="1" smtClean="0"/>
              <a:t>The</a:t>
            </a:r>
            <a:r>
              <a:rPr lang="pl-PL" dirty="0" smtClean="0"/>
              <a:t> </a:t>
            </a:r>
            <a:r>
              <a:rPr lang="pl-PL" dirty="0" err="1" smtClean="0"/>
              <a:t>dude</a:t>
            </a:r>
            <a:r>
              <a:rPr lang="pl-PL" dirty="0" smtClean="0"/>
              <a:t> – gdzie uruchomimy?</a:t>
            </a:r>
            <a:endParaRPr lang="pl-PL" dirty="0"/>
          </a:p>
        </p:txBody>
      </p:sp>
      <p:sp>
        <p:nvSpPr>
          <p:cNvPr id="6" name="pole tekstowe 5"/>
          <p:cNvSpPr txBox="1"/>
          <p:nvPr/>
        </p:nvSpPr>
        <p:spPr>
          <a:xfrm>
            <a:off x="1142976" y="1357298"/>
            <a:ext cx="6929486" cy="4247317"/>
          </a:xfrm>
          <a:prstGeom prst="rect">
            <a:avLst/>
          </a:prstGeom>
          <a:noFill/>
        </p:spPr>
        <p:txBody>
          <a:bodyPr wrap="square" rtlCol="0">
            <a:spAutoFit/>
          </a:bodyPr>
          <a:lstStyle/>
          <a:p>
            <a:r>
              <a:rPr lang="pl-PL" dirty="0" err="1" smtClean="0"/>
              <a:t>The</a:t>
            </a:r>
            <a:r>
              <a:rPr lang="pl-PL" dirty="0" smtClean="0"/>
              <a:t> DUDE do wersji v4beta3 właściwie mogliśmy zainstalować na każdej płytce z </a:t>
            </a:r>
            <a:r>
              <a:rPr lang="pl-PL" dirty="0" err="1" smtClean="0"/>
              <a:t>RouterOS</a:t>
            </a:r>
            <a:r>
              <a:rPr lang="pl-PL" dirty="0" smtClean="0"/>
              <a:t> na pokładzie. Zmianę wprowadziła dopiero wersja </a:t>
            </a:r>
            <a:r>
              <a:rPr lang="pl-PL" dirty="0" err="1" smtClean="0"/>
              <a:t>RouterOs</a:t>
            </a:r>
            <a:r>
              <a:rPr lang="pl-PL" dirty="0" smtClean="0"/>
              <a:t> v6.34.rc13. </a:t>
            </a:r>
            <a:br>
              <a:rPr lang="pl-PL" dirty="0" smtClean="0"/>
            </a:br>
            <a:r>
              <a:rPr lang="pl-PL" dirty="0" smtClean="0"/>
              <a:t>Urządzeniami, na których możemy zainstalować  tylko na platformach opartych o </a:t>
            </a:r>
            <a:r>
              <a:rPr lang="pl-PL" dirty="0" err="1" smtClean="0"/>
              <a:t>architekurę</a:t>
            </a:r>
            <a:r>
              <a:rPr lang="pl-PL" dirty="0" smtClean="0"/>
              <a:t>:</a:t>
            </a:r>
            <a:br>
              <a:rPr lang="pl-PL" dirty="0" smtClean="0"/>
            </a:br>
            <a:r>
              <a:rPr lang="pl-PL" dirty="0" smtClean="0"/>
              <a:t>-</a:t>
            </a:r>
            <a:r>
              <a:rPr lang="pl-PL" dirty="0" err="1" smtClean="0"/>
              <a:t>Tile</a:t>
            </a:r>
            <a:r>
              <a:rPr lang="pl-PL" dirty="0" smtClean="0"/>
              <a:t> (seria CCR)</a:t>
            </a:r>
            <a:br>
              <a:rPr lang="pl-PL" dirty="0" smtClean="0"/>
            </a:br>
            <a:r>
              <a:rPr lang="pl-PL" dirty="0" smtClean="0"/>
              <a:t>-ARM (RB3011)</a:t>
            </a:r>
            <a:br>
              <a:rPr lang="pl-PL" dirty="0" smtClean="0"/>
            </a:br>
            <a:r>
              <a:rPr lang="pl-PL" dirty="0" smtClean="0"/>
              <a:t>-MMIPS (</a:t>
            </a:r>
            <a:r>
              <a:rPr lang="pl-PL" dirty="0" err="1" smtClean="0"/>
              <a:t>hex</a:t>
            </a:r>
            <a:r>
              <a:rPr lang="pl-PL" dirty="0" smtClean="0"/>
              <a:t> – RB750Gr3)</a:t>
            </a:r>
            <a:br>
              <a:rPr lang="pl-PL" dirty="0" smtClean="0"/>
            </a:br>
            <a:r>
              <a:rPr lang="pl-PL" dirty="0" smtClean="0"/>
              <a:t>-</a:t>
            </a:r>
            <a:r>
              <a:rPr lang="pl-PL" dirty="0" err="1" smtClean="0"/>
              <a:t>RouterOS</a:t>
            </a:r>
            <a:r>
              <a:rPr lang="pl-PL" dirty="0" smtClean="0"/>
              <a:t> x86</a:t>
            </a:r>
            <a:br>
              <a:rPr lang="pl-PL" dirty="0" smtClean="0"/>
            </a:br>
            <a:r>
              <a:rPr lang="pl-PL" dirty="0" smtClean="0"/>
              <a:t>-</a:t>
            </a:r>
            <a:r>
              <a:rPr lang="pl-PL" dirty="0" err="1" smtClean="0"/>
              <a:t>RouterOS</a:t>
            </a:r>
            <a:r>
              <a:rPr lang="pl-PL" dirty="0" smtClean="0"/>
              <a:t> środowisko CHR.</a:t>
            </a:r>
          </a:p>
          <a:p>
            <a:endParaRPr lang="pl-PL" dirty="0" smtClean="0"/>
          </a:p>
          <a:p>
            <a:r>
              <a:rPr lang="pl-PL" dirty="0" smtClean="0"/>
              <a:t/>
            </a:r>
            <a:br>
              <a:rPr lang="pl-PL" dirty="0" smtClean="0"/>
            </a:br>
            <a:r>
              <a:rPr lang="pl-PL" dirty="0" smtClean="0"/>
              <a:t/>
            </a:r>
            <a:br>
              <a:rPr lang="pl-PL" dirty="0" smtClean="0"/>
            </a:br>
            <a:r>
              <a:rPr lang="pl-PL" dirty="0" smtClean="0"/>
              <a:t>Nie każdy </a:t>
            </a:r>
            <a:r>
              <a:rPr lang="pl-PL" dirty="0" err="1" smtClean="0"/>
              <a:t>Mikrotik</a:t>
            </a:r>
            <a:r>
              <a:rPr lang="pl-PL" dirty="0" smtClean="0"/>
              <a:t> może pracować jako serwer </a:t>
            </a:r>
            <a:r>
              <a:rPr lang="pl-PL" dirty="0" err="1" smtClean="0"/>
              <a:t>The</a:t>
            </a:r>
            <a:r>
              <a:rPr lang="pl-PL" dirty="0" smtClean="0"/>
              <a:t> </a:t>
            </a:r>
            <a:r>
              <a:rPr lang="pl-PL" dirty="0" err="1" smtClean="0"/>
              <a:t>Dude</a:t>
            </a:r>
            <a:r>
              <a:rPr lang="pl-PL" dirty="0" smtClean="0"/>
              <a:t>, ale każdy może być agentem </a:t>
            </a:r>
            <a:r>
              <a:rPr lang="pl-PL" dirty="0" smtClean="0">
                <a:sym typeface="Wingdings" pitchFamily="2" charset="2"/>
              </a:rPr>
              <a:t></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instalacja</a:t>
            </a:r>
            <a:endParaRPr lang="pl-PL" dirty="0"/>
          </a:p>
        </p:txBody>
      </p:sp>
      <p:sp>
        <p:nvSpPr>
          <p:cNvPr id="6" name="pole tekstowe 5"/>
          <p:cNvSpPr txBox="1"/>
          <p:nvPr/>
        </p:nvSpPr>
        <p:spPr>
          <a:xfrm>
            <a:off x="642910" y="1142984"/>
            <a:ext cx="8143932" cy="1477328"/>
          </a:xfrm>
          <a:prstGeom prst="rect">
            <a:avLst/>
          </a:prstGeom>
          <a:noFill/>
        </p:spPr>
        <p:txBody>
          <a:bodyPr wrap="square" rtlCol="0">
            <a:spAutoFit/>
          </a:bodyPr>
          <a:lstStyle/>
          <a:p>
            <a:r>
              <a:rPr lang="pl-PL" dirty="0" smtClean="0"/>
              <a:t>Pobieramy </a:t>
            </a:r>
            <a:r>
              <a:rPr lang="pl-PL" dirty="0" smtClean="0"/>
              <a:t>paczki </a:t>
            </a:r>
            <a:r>
              <a:rPr lang="pl-PL" dirty="0" err="1" smtClean="0"/>
              <a:t>server</a:t>
            </a:r>
            <a:r>
              <a:rPr lang="pl-PL" dirty="0" smtClean="0"/>
              <a:t> </a:t>
            </a:r>
            <a:r>
              <a:rPr lang="pl-PL" dirty="0" err="1" smtClean="0"/>
              <a:t>The</a:t>
            </a:r>
            <a:r>
              <a:rPr lang="pl-PL" dirty="0" smtClean="0"/>
              <a:t> </a:t>
            </a:r>
            <a:r>
              <a:rPr lang="pl-PL" dirty="0" err="1" smtClean="0"/>
              <a:t>Dude</a:t>
            </a:r>
            <a:r>
              <a:rPr lang="pl-PL" dirty="0" smtClean="0"/>
              <a:t> z </a:t>
            </a:r>
            <a:r>
              <a:rPr lang="pl-PL" dirty="0" err="1" smtClean="0">
                <a:hlinkClick r:id="rId2"/>
              </a:rPr>
              <a:t>Mikrotik</a:t>
            </a:r>
            <a:r>
              <a:rPr lang="pl-PL" dirty="0" smtClean="0">
                <a:hlinkClick r:id="rId2"/>
              </a:rPr>
              <a:t> software </a:t>
            </a:r>
            <a:r>
              <a:rPr lang="pl-PL" dirty="0" err="1" smtClean="0">
                <a:hlinkClick r:id="rId2"/>
              </a:rPr>
              <a:t>download</a:t>
            </a:r>
            <a:r>
              <a:rPr lang="pl-PL" dirty="0" smtClean="0">
                <a:hlinkClick r:id="rId2"/>
              </a:rPr>
              <a:t> </a:t>
            </a:r>
            <a:r>
              <a:rPr lang="pl-PL" dirty="0" err="1" smtClean="0">
                <a:hlinkClick r:id="rId2"/>
              </a:rPr>
              <a:t>page</a:t>
            </a:r>
            <a:r>
              <a:rPr lang="pl-PL" dirty="0" smtClean="0"/>
              <a:t>, pamiętając o konieczności wyboru odpowiedniej architektury.</a:t>
            </a:r>
          </a:p>
          <a:p>
            <a:r>
              <a:rPr lang="pl-PL" dirty="0" smtClean="0"/>
              <a:t/>
            </a:r>
            <a:br>
              <a:rPr lang="pl-PL" dirty="0" smtClean="0"/>
            </a:br>
            <a:r>
              <a:rPr lang="pl-PL" dirty="0" smtClean="0"/>
              <a:t/>
            </a:r>
            <a:br>
              <a:rPr lang="pl-PL" dirty="0" smtClean="0"/>
            </a:br>
            <a:endParaRPr lang="pl-PL" dirty="0"/>
          </a:p>
        </p:txBody>
      </p:sp>
      <p:pic>
        <p:nvPicPr>
          <p:cNvPr id="1026" name="Picture 2" descr="C:\Users\PanWojciech\Desktop\pobierz-dude.png"/>
          <p:cNvPicPr>
            <a:picLocks noChangeAspect="1" noChangeArrowheads="1"/>
          </p:cNvPicPr>
          <p:nvPr/>
        </p:nvPicPr>
        <p:blipFill>
          <a:blip r:embed="rId3"/>
          <a:srcRect/>
          <a:stretch>
            <a:fillRect/>
          </a:stretch>
        </p:blipFill>
        <p:spPr bwMode="auto">
          <a:xfrm>
            <a:off x="2428860" y="1785926"/>
            <a:ext cx="4000528" cy="474339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instalacja</a:t>
            </a:r>
            <a:endParaRPr lang="pl-PL" dirty="0"/>
          </a:p>
        </p:txBody>
      </p:sp>
      <p:sp>
        <p:nvSpPr>
          <p:cNvPr id="6" name="pole tekstowe 5"/>
          <p:cNvSpPr txBox="1"/>
          <p:nvPr/>
        </p:nvSpPr>
        <p:spPr>
          <a:xfrm>
            <a:off x="642910" y="1142984"/>
            <a:ext cx="8143932" cy="1477328"/>
          </a:xfrm>
          <a:prstGeom prst="rect">
            <a:avLst/>
          </a:prstGeom>
          <a:noFill/>
        </p:spPr>
        <p:txBody>
          <a:bodyPr wrap="square" rtlCol="0">
            <a:spAutoFit/>
          </a:bodyPr>
          <a:lstStyle/>
          <a:p>
            <a:r>
              <a:rPr lang="pl-PL" dirty="0" smtClean="0"/>
              <a:t>W pierwszej kolejności logujemy się do naszego </a:t>
            </a:r>
            <a:r>
              <a:rPr lang="pl-PL" dirty="0" err="1" smtClean="0"/>
              <a:t>Mikrotika</a:t>
            </a:r>
            <a:r>
              <a:rPr lang="pl-PL" dirty="0" smtClean="0"/>
              <a:t> oraz wgrywamy paczkę </a:t>
            </a:r>
            <a:r>
              <a:rPr lang="pl-PL" dirty="0" err="1" smtClean="0"/>
              <a:t>sever</a:t>
            </a:r>
            <a:r>
              <a:rPr lang="pl-PL" dirty="0" smtClean="0"/>
              <a:t> </a:t>
            </a:r>
            <a:r>
              <a:rPr lang="pl-PL" dirty="0" err="1" smtClean="0"/>
              <a:t>The</a:t>
            </a:r>
            <a:r>
              <a:rPr lang="pl-PL" dirty="0" smtClean="0"/>
              <a:t> </a:t>
            </a:r>
            <a:r>
              <a:rPr lang="pl-PL" dirty="0" err="1" smtClean="0"/>
              <a:t>Dude</a:t>
            </a:r>
            <a:r>
              <a:rPr lang="pl-PL" dirty="0" smtClean="0"/>
              <a:t>. Paczkę możemy dograć poprzez metodę „</a:t>
            </a:r>
            <a:r>
              <a:rPr lang="pl-PL" b="1" dirty="0" smtClean="0"/>
              <a:t>przeciągnij i upuść</a:t>
            </a:r>
            <a:r>
              <a:rPr lang="pl-PL" dirty="0" smtClean="0"/>
              <a:t>” lub przez klienta </a:t>
            </a:r>
            <a:r>
              <a:rPr lang="pl-PL" b="1" dirty="0" smtClean="0"/>
              <a:t>FTP</a:t>
            </a:r>
            <a:r>
              <a:rPr lang="pl-PL" dirty="0" smtClean="0"/>
              <a:t>. Pamiętamy aby paczka znalazła się w głównym katalogu.</a:t>
            </a:r>
            <a:br>
              <a:rPr lang="pl-PL" dirty="0" smtClean="0"/>
            </a:br>
            <a:r>
              <a:rPr lang="pl-PL" dirty="0" smtClean="0"/>
              <a:t/>
            </a:r>
            <a:br>
              <a:rPr lang="pl-PL" dirty="0" smtClean="0"/>
            </a:br>
            <a:endParaRPr lang="pl-PL" dirty="0"/>
          </a:p>
        </p:txBody>
      </p:sp>
      <p:pic>
        <p:nvPicPr>
          <p:cNvPr id="2050" name="Picture 2" descr="C:\Users\PanWojciech\Desktop\mikrotik-winbox-files.png"/>
          <p:cNvPicPr>
            <a:picLocks noChangeAspect="1" noChangeArrowheads="1"/>
          </p:cNvPicPr>
          <p:nvPr/>
        </p:nvPicPr>
        <p:blipFill>
          <a:blip r:embed="rId2"/>
          <a:srcRect/>
          <a:stretch>
            <a:fillRect/>
          </a:stretch>
        </p:blipFill>
        <p:spPr bwMode="auto">
          <a:xfrm>
            <a:off x="1357290" y="2285992"/>
            <a:ext cx="6194501" cy="38528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6429396"/>
            <a:ext cx="9144000" cy="428604"/>
          </a:xfrm>
        </p:spPr>
        <p:txBody>
          <a:bodyPr>
            <a:normAutofit lnSpcReduction="10000"/>
          </a:bodyPr>
          <a:lstStyle/>
          <a:p>
            <a:pPr algn="ctr"/>
            <a:r>
              <a:rPr lang="pl-PL" dirty="0" err="1" smtClean="0"/>
              <a:t>Mikrotik</a:t>
            </a:r>
            <a:r>
              <a:rPr lang="pl-PL" dirty="0" smtClean="0"/>
              <a:t> </a:t>
            </a:r>
            <a:r>
              <a:rPr lang="pl-PL" dirty="0" err="1" smtClean="0"/>
              <a:t>beer</a:t>
            </a:r>
            <a:r>
              <a:rPr lang="pl-PL" dirty="0" smtClean="0"/>
              <a:t> </a:t>
            </a:r>
            <a:r>
              <a:rPr lang="pl-PL" dirty="0" err="1" smtClean="0"/>
              <a:t>user</a:t>
            </a:r>
            <a:r>
              <a:rPr lang="pl-PL" dirty="0" smtClean="0"/>
              <a:t> </a:t>
            </a:r>
            <a:r>
              <a:rPr lang="pl-PL" dirty="0" err="1" smtClean="0"/>
              <a:t>meeting</a:t>
            </a:r>
            <a:r>
              <a:rPr lang="pl-PL" dirty="0" smtClean="0"/>
              <a:t> 2017</a:t>
            </a:r>
            <a:endParaRPr lang="pl-PL" dirty="0"/>
          </a:p>
        </p:txBody>
      </p:sp>
      <p:sp>
        <p:nvSpPr>
          <p:cNvPr id="4" name="Tytuł 3"/>
          <p:cNvSpPr>
            <a:spLocks noGrp="1"/>
          </p:cNvSpPr>
          <p:nvPr>
            <p:ph type="ctrTitle"/>
          </p:nvPr>
        </p:nvSpPr>
        <p:spPr>
          <a:xfrm>
            <a:off x="0" y="428604"/>
            <a:ext cx="9144000" cy="663563"/>
          </a:xfrm>
        </p:spPr>
        <p:txBody>
          <a:bodyPr>
            <a:normAutofit fontScale="90000"/>
          </a:bodyPr>
          <a:lstStyle/>
          <a:p>
            <a:pPr algn="ctr"/>
            <a:r>
              <a:rPr lang="pl-PL" dirty="0" smtClean="0"/>
              <a:t>instalacja</a:t>
            </a:r>
            <a:endParaRPr lang="pl-PL" dirty="0"/>
          </a:p>
        </p:txBody>
      </p:sp>
      <p:sp>
        <p:nvSpPr>
          <p:cNvPr id="6" name="pole tekstowe 5"/>
          <p:cNvSpPr txBox="1"/>
          <p:nvPr/>
        </p:nvSpPr>
        <p:spPr>
          <a:xfrm>
            <a:off x="642910" y="1142984"/>
            <a:ext cx="8143932" cy="2308324"/>
          </a:xfrm>
          <a:prstGeom prst="rect">
            <a:avLst/>
          </a:prstGeom>
          <a:noFill/>
        </p:spPr>
        <p:txBody>
          <a:bodyPr wrap="square" rtlCol="0">
            <a:spAutoFit/>
          </a:bodyPr>
          <a:lstStyle/>
          <a:p>
            <a:r>
              <a:rPr lang="pl-PL" dirty="0" smtClean="0"/>
              <a:t>Po zaimportowaniu paczki wykonujemy restart urządzenia.</a:t>
            </a:r>
          </a:p>
          <a:p>
            <a:r>
              <a:rPr lang="pl-PL" dirty="0" smtClean="0"/>
              <a:t>Ponownie logujemy się na nasze urządzenie.</a:t>
            </a:r>
          </a:p>
          <a:p>
            <a:r>
              <a:rPr lang="pl-PL" dirty="0" smtClean="0"/>
              <a:t>W zakładce </a:t>
            </a:r>
            <a:r>
              <a:rPr lang="pl-PL" b="1" dirty="0" smtClean="0"/>
              <a:t>System</a:t>
            </a:r>
            <a:r>
              <a:rPr lang="pl-PL" dirty="0" smtClean="0"/>
              <a:t> przejdźmy do opcji </a:t>
            </a:r>
            <a:r>
              <a:rPr lang="pl-PL" b="1" dirty="0" err="1" smtClean="0"/>
              <a:t>Packages</a:t>
            </a:r>
            <a:r>
              <a:rPr lang="pl-PL" b="1" dirty="0" smtClean="0"/>
              <a:t>.</a:t>
            </a:r>
          </a:p>
          <a:p>
            <a:r>
              <a:rPr lang="pl-PL" dirty="0" smtClean="0"/>
              <a:t>Zaznaczamy paczkę </a:t>
            </a:r>
            <a:r>
              <a:rPr lang="pl-PL" b="1" dirty="0" err="1" smtClean="0"/>
              <a:t>dude</a:t>
            </a:r>
            <a:r>
              <a:rPr lang="pl-PL" b="1" dirty="0" smtClean="0"/>
              <a:t> </a:t>
            </a:r>
            <a:r>
              <a:rPr lang="pl-PL" dirty="0" smtClean="0"/>
              <a:t>i klikamy </a:t>
            </a:r>
            <a:r>
              <a:rPr lang="pl-PL" b="1" dirty="0" err="1" smtClean="0"/>
              <a:t>Enable</a:t>
            </a:r>
            <a:r>
              <a:rPr lang="pl-PL" dirty="0" smtClean="0"/>
              <a:t> i po raz kolejny wykonujemy restart urządzenia.</a:t>
            </a:r>
          </a:p>
          <a:p>
            <a:r>
              <a:rPr lang="pl-PL" dirty="0" smtClean="0"/>
              <a:t/>
            </a:r>
            <a:br>
              <a:rPr lang="pl-PL" dirty="0" smtClean="0"/>
            </a:br>
            <a:r>
              <a:rPr lang="pl-PL" dirty="0" smtClean="0"/>
              <a:t/>
            </a:r>
            <a:br>
              <a:rPr lang="pl-PL" dirty="0" smtClean="0"/>
            </a:br>
            <a:endParaRPr lang="pl-PL" dirty="0"/>
          </a:p>
        </p:txBody>
      </p:sp>
      <p:pic>
        <p:nvPicPr>
          <p:cNvPr id="3074" name="Picture 2" descr="C:\Users\PanWojciech\Desktop\mikrotik-paczki.png"/>
          <p:cNvPicPr>
            <a:picLocks noChangeAspect="1" noChangeArrowheads="1"/>
          </p:cNvPicPr>
          <p:nvPr/>
        </p:nvPicPr>
        <p:blipFill>
          <a:blip r:embed="rId2"/>
          <a:srcRect/>
          <a:stretch>
            <a:fillRect/>
          </a:stretch>
        </p:blipFill>
        <p:spPr bwMode="auto">
          <a:xfrm>
            <a:off x="1289844" y="2857496"/>
            <a:ext cx="6564312" cy="30003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tf00001226</Template>
  <TotalTime>1184</TotalTime>
  <Words>751</Words>
  <Application>Microsoft Office PowerPoint</Application>
  <PresentationFormat>Pokaz na ekranie (4:3)</PresentationFormat>
  <Paragraphs>123</Paragraphs>
  <Slides>32</Slides>
  <Notes>1</Notes>
  <HiddenSlides>0</HiddenSlides>
  <MMClips>0</MMClips>
  <ScaleCrop>false</ScaleCrop>
  <HeadingPairs>
    <vt:vector size="4" baseType="variant">
      <vt:variant>
        <vt:lpstr>Motyw</vt:lpstr>
      </vt:variant>
      <vt:variant>
        <vt:i4>1</vt:i4>
      </vt:variant>
      <vt:variant>
        <vt:lpstr>Tytuły slajdów</vt:lpstr>
      </vt:variant>
      <vt:variant>
        <vt:i4>32</vt:i4>
      </vt:variant>
    </vt:vector>
  </HeadingPairs>
  <TitlesOfParts>
    <vt:vector size="33" baseType="lpstr">
      <vt:lpstr>Circuit</vt:lpstr>
      <vt:lpstr>MIKROTIK THE DUDE MONITOROWANIE</vt:lpstr>
      <vt:lpstr>Kim jestem?</vt:lpstr>
      <vt:lpstr>The dude – co to jest?</vt:lpstr>
      <vt:lpstr>Dlaczego The DUDE?</vt:lpstr>
      <vt:lpstr>Dlaczego The DUDE?</vt:lpstr>
      <vt:lpstr>The dude – gdzie uruchomimy?</vt:lpstr>
      <vt:lpstr>instalacja</vt:lpstr>
      <vt:lpstr>instalacja</vt:lpstr>
      <vt:lpstr>instalacja</vt:lpstr>
      <vt:lpstr>instalacja</vt:lpstr>
      <vt:lpstr>instalacja</vt:lpstr>
      <vt:lpstr>Dodawanie hostów</vt:lpstr>
      <vt:lpstr>Dodawanie hostów</vt:lpstr>
      <vt:lpstr>Uruchomienie protokołu snmp na mikrotiku</vt:lpstr>
      <vt:lpstr>Uruchomienie protokołu snmp na mikrotiku</vt:lpstr>
      <vt:lpstr>The dude </vt:lpstr>
      <vt:lpstr>The dude</vt:lpstr>
      <vt:lpstr>The dude</vt:lpstr>
      <vt:lpstr>The dude</vt:lpstr>
      <vt:lpstr>The dude</vt:lpstr>
      <vt:lpstr>The dude</vt:lpstr>
      <vt:lpstr>The dude</vt:lpstr>
      <vt:lpstr>The dude</vt:lpstr>
      <vt:lpstr>sondy</vt:lpstr>
      <vt:lpstr>sondy</vt:lpstr>
      <vt:lpstr>sondy</vt:lpstr>
      <vt:lpstr>sondy</vt:lpstr>
      <vt:lpstr>sondy</vt:lpstr>
      <vt:lpstr>sondy</vt:lpstr>
      <vt:lpstr>sondy</vt:lpstr>
      <vt:lpstr>sondy</vt:lpstr>
      <vt:lpstr>Dziękuję wszystkim za przybycie na 1. edycję mikrotik beer user meeting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PanWojciech</dc:creator>
  <cp:lastModifiedBy>PanWojciech</cp:lastModifiedBy>
  <cp:revision>54</cp:revision>
  <dcterms:created xsi:type="dcterms:W3CDTF">2017-10-30T19:27:19Z</dcterms:created>
  <dcterms:modified xsi:type="dcterms:W3CDTF">2017-11-13T20:51:14Z</dcterms:modified>
</cp:coreProperties>
</file>